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506" r:id="rId2"/>
    <p:sldId id="600" r:id="rId3"/>
    <p:sldId id="601" r:id="rId4"/>
    <p:sldId id="507" r:id="rId5"/>
    <p:sldId id="602" r:id="rId6"/>
    <p:sldId id="603" r:id="rId7"/>
    <p:sldId id="606" r:id="rId8"/>
    <p:sldId id="565" r:id="rId9"/>
    <p:sldId id="566" r:id="rId10"/>
    <p:sldId id="616" r:id="rId11"/>
    <p:sldId id="567" r:id="rId12"/>
    <p:sldId id="914" r:id="rId13"/>
    <p:sldId id="915" r:id="rId14"/>
    <p:sldId id="614" r:id="rId15"/>
    <p:sldId id="615" r:id="rId16"/>
    <p:sldId id="349" r:id="rId17"/>
    <p:sldId id="604" r:id="rId18"/>
    <p:sldId id="608" r:id="rId19"/>
    <p:sldId id="622" r:id="rId20"/>
    <p:sldId id="564" r:id="rId21"/>
    <p:sldId id="609" r:id="rId22"/>
    <p:sldId id="610" r:id="rId23"/>
    <p:sldId id="483" r:id="rId24"/>
    <p:sldId id="611" r:id="rId25"/>
    <p:sldId id="612" r:id="rId26"/>
    <p:sldId id="623" r:id="rId27"/>
    <p:sldId id="624" r:id="rId28"/>
    <p:sldId id="279" r:id="rId29"/>
    <p:sldId id="900" r:id="rId30"/>
    <p:sldId id="589" r:id="rId31"/>
    <p:sldId id="901" r:id="rId32"/>
    <p:sldId id="902" r:id="rId33"/>
    <p:sldId id="903" r:id="rId34"/>
    <p:sldId id="904" r:id="rId35"/>
    <p:sldId id="905" r:id="rId36"/>
    <p:sldId id="269" r:id="rId37"/>
    <p:sldId id="906" r:id="rId38"/>
    <p:sldId id="907" r:id="rId39"/>
    <p:sldId id="908" r:id="rId40"/>
    <p:sldId id="909" r:id="rId41"/>
    <p:sldId id="910" r:id="rId42"/>
    <p:sldId id="911" r:id="rId43"/>
    <p:sldId id="912" r:id="rId44"/>
    <p:sldId id="913" r:id="rId45"/>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4" autoAdjust="0"/>
    <p:restoredTop sz="75115" autoAdjust="0"/>
  </p:normalViewPr>
  <p:slideViewPr>
    <p:cSldViewPr snapToGrid="0">
      <p:cViewPr varScale="1">
        <p:scale>
          <a:sx n="144" d="100"/>
          <a:sy n="144" d="100"/>
        </p:scale>
        <p:origin x="24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6/14/24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sciencedirect.com/topics/computer-science/image-segmentation" TargetMode="External"/><Relationship Id="rId3" Type="http://schemas.openxmlformats.org/officeDocument/2006/relationships/hyperlink" Target="https://www.sciencedirect.com/topics/computer-science/segmentation-model" TargetMode="External"/><Relationship Id="rId7" Type="http://schemas.openxmlformats.org/officeDocument/2006/relationships/hyperlink" Target="https://www.sciencedirect.com/topics/medicine-and-dentistry/computer-assisted-tomograph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ciencedirect.com/topics/computer-science/segmentation-performance" TargetMode="External"/><Relationship Id="rId5" Type="http://schemas.openxmlformats.org/officeDocument/2006/relationships/hyperlink" Target="https://www.sciencedirect.com/topics/medicine-and-dentistry/anatomy" TargetMode="External"/><Relationship Id="rId4" Type="http://schemas.openxmlformats.org/officeDocument/2006/relationships/hyperlink" Target="https://www.sciencedirect.com/topics/computer-science/medical-imaging" TargetMode="External"/><Relationship Id="rId9" Type="http://schemas.openxmlformats.org/officeDocument/2006/relationships/hyperlink" Target="https://github.com/mazurowski-lab/segment-anything-medical-evalua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Very high annotation cost</a:t>
            </a:r>
          </a:p>
          <a:p>
            <a:pPr marL="171450" indent="-171450">
              <a:buFontTx/>
              <a:buChar char="-"/>
            </a:pPr>
            <a:r>
              <a:rPr lang="en-US" dirty="0"/>
              <a:t>Does not distinguish between distinct objects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9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few years we’ve seen</a:t>
            </a:r>
          </a:p>
          <a:p>
            <a:r>
              <a:rPr lang="en-US" dirty="0"/>
              <a:t>- better performance</a:t>
            </a:r>
          </a:p>
          <a:p>
            <a:r>
              <a:rPr lang="en-US" dirty="0"/>
              <a:t>- more precise boundaries</a:t>
            </a:r>
          </a:p>
          <a:p>
            <a:r>
              <a:rPr lang="en-US" dirty="0"/>
              <a:t>- (most importantly) better ”zero-shot generalization”, in other words to unknown objects and settings</a:t>
            </a:r>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166846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segment anything approach does in fact extend to medical images, as shown by AI Health’s own Maciej </a:t>
            </a:r>
            <a:r>
              <a:rPr lang="en-US" dirty="0" err="1"/>
              <a:t>Mazurowski</a:t>
            </a:r>
            <a:endParaRPr lang="en-US" dirty="0"/>
          </a:p>
          <a:p>
            <a:r>
              <a:rPr lang="en-US" dirty="0"/>
              <a:t>Though they do note that performance is highly variable depending on the specific task</a:t>
            </a:r>
          </a:p>
          <a:p>
            <a:r>
              <a:rPr lang="en-US" dirty="0"/>
              <a:t>For example performing quite well for hip X-ray, as shown in the middle here, but poorly for spine MRI</a:t>
            </a:r>
          </a:p>
          <a:p>
            <a:endParaRPr lang="en-US" dirty="0"/>
          </a:p>
          <a:p>
            <a:endParaRPr lang="en-US" dirty="0"/>
          </a:p>
          <a:p>
            <a:r>
              <a:rPr lang="en-US" b="0" i="0" u="none" strike="noStrike" dirty="0">
                <a:solidFill>
                  <a:srgbClr val="1F1F1F"/>
                </a:solidFill>
                <a:effectLst/>
                <a:latin typeface="ElsevierGulliver"/>
              </a:rPr>
              <a:t>ABSTRACT: Training </a:t>
            </a:r>
            <a:r>
              <a:rPr lang="en-US" b="0" i="0" u="sng" strike="noStrike" dirty="0">
                <a:solidFill>
                  <a:srgbClr val="1F1F1F"/>
                </a:solidFill>
                <a:effectLst/>
                <a:latin typeface="ElsevierGulliver"/>
                <a:hlinkClick r:id="rId3" tooltip="Learn more about segmentation models from ScienceDirect's AI-generated Topic Pages"/>
              </a:rPr>
              <a:t>segmentation models</a:t>
            </a:r>
            <a:r>
              <a:rPr lang="en-US" b="0" i="0" u="none" strike="noStrike" dirty="0">
                <a:solidFill>
                  <a:srgbClr val="1F1F1F"/>
                </a:solidFill>
                <a:effectLst/>
                <a:latin typeface="ElsevierGulliver"/>
              </a:rPr>
              <a:t> for medical images continues to be challenging due to the limited availability of data annotations. Segment Anything Model (SAM) is a foundation model trained on over 1 billion annotations, predominantly for natural images, that is intended to segment user-defined objects of interest in an interactive manner. While the model performance on natural images is impressive, medical image domains pose their own set of challenges. Here, we perform an extensive evaluation of SAM’s ability to segment medical images on a collection of 19 </a:t>
            </a:r>
            <a:r>
              <a:rPr lang="en-US" b="0" i="0" u="sng" strike="noStrike" dirty="0">
                <a:solidFill>
                  <a:srgbClr val="1F1F1F"/>
                </a:solidFill>
                <a:effectLst/>
                <a:latin typeface="ElsevierGulliver"/>
                <a:hlinkClick r:id="rId4" tooltip="Learn more about medical imaging from ScienceDirect's AI-generated Topic Pages"/>
              </a:rPr>
              <a:t>medical imaging</a:t>
            </a:r>
            <a:r>
              <a:rPr lang="en-US" b="0" i="0" u="none" strike="noStrike" dirty="0">
                <a:solidFill>
                  <a:srgbClr val="1F1F1F"/>
                </a:solidFill>
                <a:effectLst/>
                <a:latin typeface="ElsevierGulliver"/>
              </a:rPr>
              <a:t> datasets from various modalities and </a:t>
            </a:r>
            <a:r>
              <a:rPr lang="en-US" b="0" i="0" u="sng" strike="noStrike" dirty="0">
                <a:solidFill>
                  <a:srgbClr val="1F1F1F"/>
                </a:solidFill>
                <a:effectLst/>
                <a:latin typeface="ElsevierGulliver"/>
                <a:hlinkClick r:id="rId5" tooltip="Learn more about anatomies from ScienceDirect's AI-generated Topic Pages"/>
              </a:rPr>
              <a:t>anatomies</a:t>
            </a:r>
            <a:r>
              <a:rPr lang="en-US" b="0" i="0" u="none" strike="noStrike" dirty="0">
                <a:solidFill>
                  <a:srgbClr val="1F1F1F"/>
                </a:solidFill>
                <a:effectLst/>
                <a:latin typeface="ElsevierGulliver"/>
              </a:rPr>
              <a:t>. In our experiments, we generated point and box prompts for SAM using a standard method that simulates interactive segmentation. We report the following findings: (1) SAM’s performance based on single prompts highly varies depending on the dataset and the task, from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=0.1135 for spine MRI to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=0.8650 for hip X-ray. (2) </a:t>
            </a:r>
            <a:r>
              <a:rPr lang="en-US" b="0" i="0" u="sng" strike="noStrike" dirty="0">
                <a:solidFill>
                  <a:srgbClr val="1F1F1F"/>
                </a:solidFill>
                <a:effectLst/>
                <a:latin typeface="ElsevierGulliver"/>
                <a:hlinkClick r:id="rId6" tooltip="Learn more about Segmentation performance from ScienceDirect's AI-generated Topic Pages"/>
              </a:rPr>
              <a:t>Segmentation performance</a:t>
            </a:r>
            <a:r>
              <a:rPr lang="en-US" b="0" i="0" u="none" strike="noStrike" dirty="0">
                <a:solidFill>
                  <a:srgbClr val="1F1F1F"/>
                </a:solidFill>
                <a:effectLst/>
                <a:latin typeface="ElsevierGulliver"/>
              </a:rPr>
              <a:t> appears to be better for well-circumscribed objects with prompts with less ambiguity such as the segmentation of organs in </a:t>
            </a:r>
            <a:r>
              <a:rPr lang="en-US" b="0" i="0" u="sng" strike="noStrike" dirty="0">
                <a:solidFill>
                  <a:srgbClr val="1F1F1F"/>
                </a:solidFill>
                <a:effectLst/>
                <a:latin typeface="ElsevierGulliver"/>
                <a:hlinkClick r:id="rId7" tooltip="Learn more about computed tomography from ScienceDirect's AI-generated Topic Pages"/>
              </a:rPr>
              <a:t>computed tomography</a:t>
            </a:r>
            <a:r>
              <a:rPr lang="en-US" b="0" i="0" u="none" strike="noStrike" dirty="0">
                <a:solidFill>
                  <a:srgbClr val="1F1F1F"/>
                </a:solidFill>
                <a:effectLst/>
                <a:latin typeface="ElsevierGulliver"/>
              </a:rPr>
              <a:t> and poorer in various other scenarios such as the segmentation of brain tumors. (3) SAM performs notably better with box prompts than with point prompts. (4) SAM outperforms similar methods RITM, </a:t>
            </a:r>
            <a:r>
              <a:rPr lang="en-US" b="0" i="0" u="none" strike="noStrike" dirty="0" err="1">
                <a:solidFill>
                  <a:srgbClr val="1F1F1F"/>
                </a:solidFill>
                <a:effectLst/>
                <a:latin typeface="ElsevierGulliver"/>
              </a:rPr>
              <a:t>SimpleClick</a:t>
            </a:r>
            <a:r>
              <a:rPr lang="en-US" b="0" i="0" u="none" strike="noStrike" dirty="0">
                <a:solidFill>
                  <a:srgbClr val="1F1F1F"/>
                </a:solidFill>
                <a:effectLst/>
                <a:latin typeface="ElsevierGulliver"/>
              </a:rPr>
              <a:t>, and </a:t>
            </a:r>
            <a:r>
              <a:rPr lang="en-US" b="0" i="0" u="none" strike="noStrike" dirty="0" err="1">
                <a:solidFill>
                  <a:srgbClr val="1F1F1F"/>
                </a:solidFill>
                <a:effectLst/>
                <a:latin typeface="ElsevierGulliver"/>
              </a:rPr>
              <a:t>FocalClick</a:t>
            </a:r>
            <a:r>
              <a:rPr lang="en-US" b="0" i="0" u="none" strike="noStrike" dirty="0">
                <a:solidFill>
                  <a:srgbClr val="1F1F1F"/>
                </a:solidFill>
                <a:effectLst/>
                <a:latin typeface="ElsevierGulliver"/>
              </a:rPr>
              <a:t> in almost all single-point prompt settings. (5) When multiple-point prompts are provided iteratively, SAM’s performance generally improves only slightly while other methods’ performance improves to the level that surpasses SAM’s point-based performance. We also provide several illustrations for SAM’s performance on all tested datasets, iterative segmentation, and SAM’s behavior given prompt ambiguity. We conclude that SAM shows impressive zero-shot segmentation performance for certain medical imaging datasets, but moderate to poor performance for others. SAM has the potential to make a significant impact in automated medical </a:t>
            </a:r>
            <a:r>
              <a:rPr lang="en-US" b="0" i="0" u="sng" strike="noStrike" dirty="0">
                <a:solidFill>
                  <a:srgbClr val="1F1F1F"/>
                </a:solidFill>
                <a:effectLst/>
                <a:latin typeface="ElsevierGulliver"/>
                <a:hlinkClick r:id="rId8" tooltip="Learn more about image segmentation from ScienceDirect's AI-generated Topic Pages"/>
              </a:rPr>
              <a:t>image segmentation</a:t>
            </a:r>
            <a:r>
              <a:rPr lang="en-US" b="0" i="0" u="none" strike="noStrike" dirty="0">
                <a:solidFill>
                  <a:srgbClr val="1F1F1F"/>
                </a:solidFill>
                <a:effectLst/>
                <a:latin typeface="ElsevierGulliver"/>
              </a:rPr>
              <a:t> in medical imaging, but appropriate care needs to be applied when using it. Code for evaluation SAM is made publicly available at </a:t>
            </a:r>
            <a:r>
              <a:rPr lang="en-US" b="0" i="0" u="none" strike="noStrike" dirty="0">
                <a:solidFill>
                  <a:srgbClr val="0272B1"/>
                </a:solidFill>
                <a:effectLst/>
                <a:latin typeface="ElsevierGulliver"/>
                <a:hlinkClick r:id="rId9"/>
              </a:rPr>
              <a:t>https://github.com/mazurowski-lab/segment-anything-medical-evaluation</a:t>
            </a:r>
            <a:r>
              <a:rPr lang="en-US" b="0" i="0" u="none" strike="noStrike" dirty="0">
                <a:solidFill>
                  <a:srgbClr val="1F1F1F"/>
                </a:solidFill>
                <a:effectLst/>
                <a:latin typeface="ElsevierGulliver"/>
              </a:rPr>
              <a:t>.</a:t>
            </a:r>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188026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94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4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 Wang</a:t>
            </a:r>
          </a:p>
          <a:p>
            <a:r>
              <a:rPr lang="en-US" dirty="0"/>
              <a:t>Anthony Kuo</a:t>
            </a:r>
          </a:p>
          <a:p>
            <a:r>
              <a:rPr lang="en-US" dirty="0"/>
              <a:t>Duke eye center!</a:t>
            </a:r>
          </a:p>
        </p:txBody>
      </p:sp>
      <p:sp>
        <p:nvSpPr>
          <p:cNvPr id="4" name="Slide Number Placeholder 3"/>
          <p:cNvSpPr>
            <a:spLocks noGrp="1"/>
          </p:cNvSpPr>
          <p:nvPr>
            <p:ph type="sldNum" sz="quarter" idx="5"/>
          </p:nvPr>
        </p:nvSpPr>
        <p:spPr/>
        <p:txBody>
          <a:bodyPr/>
          <a:lstStyle/>
          <a:p>
            <a:fld id="{122E2ECC-2DEE-3444-8416-D7867150A0A0}" type="slidenum">
              <a:rPr lang="en-US" smtClean="0"/>
              <a:t>16</a:t>
            </a:fld>
            <a:endParaRPr lang="en-US"/>
          </a:p>
        </p:txBody>
      </p:sp>
    </p:spTree>
    <p:extLst>
      <p:ext uri="{BB962C8B-B14F-4D97-AF65-F5344CB8AC3E}">
        <p14:creationId xmlns:p14="http://schemas.microsoft.com/office/powerpoint/2010/main" val="3840656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alternatives to CNN</a:t>
            </a:r>
          </a:p>
        </p:txBody>
      </p:sp>
      <p:sp>
        <p:nvSpPr>
          <p:cNvPr id="4" name="Slide Number Placeholder 3"/>
          <p:cNvSpPr>
            <a:spLocks noGrp="1"/>
          </p:cNvSpPr>
          <p:nvPr>
            <p:ph type="sldNum" sz="quarter" idx="5"/>
          </p:nvPr>
        </p:nvSpPr>
        <p:spPr/>
        <p:txBody>
          <a:bodyPr/>
          <a:lstStyle/>
          <a:p>
            <a:fld id="{1223B2E0-F841-4DF0-86E7-486D3B83D04F}" type="slidenum">
              <a:rPr lang="en-US" smtClean="0"/>
              <a:t>17</a:t>
            </a:fld>
            <a:endParaRPr lang="en-US"/>
          </a:p>
        </p:txBody>
      </p:sp>
    </p:spTree>
    <p:extLst>
      <p:ext uri="{BB962C8B-B14F-4D97-AF65-F5344CB8AC3E}">
        <p14:creationId xmlns:p14="http://schemas.microsoft.com/office/powerpoint/2010/main" val="247842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Intuitive perspective</a:t>
            </a:r>
          </a:p>
          <a:p>
            <a:pPr marL="0" indent="0">
              <a:buNone/>
            </a:pPr>
            <a:r>
              <a:rPr lang="en-US" dirty="0"/>
              <a:t>Interactive</a:t>
            </a:r>
          </a:p>
          <a:p>
            <a:pPr marL="0" indent="0">
              <a:buNone/>
            </a:pPr>
            <a:r>
              <a:rPr lang="en-US" dirty="0"/>
              <a:t>More details in async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33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because h and \sigma(h) are always the same size!</a:t>
            </a:r>
          </a:p>
        </p:txBody>
      </p:sp>
      <p:sp>
        <p:nvSpPr>
          <p:cNvPr id="4" name="Slide Number Placeholder 3"/>
          <p:cNvSpPr>
            <a:spLocks noGrp="1"/>
          </p:cNvSpPr>
          <p:nvPr>
            <p:ph type="sldNum" sz="quarter" idx="5"/>
          </p:nvPr>
        </p:nvSpPr>
        <p:spPr/>
        <p:txBody>
          <a:bodyPr/>
          <a:lstStyle/>
          <a:p>
            <a:fld id="{77EC36FA-DBBA-6141-8519-EF3DFAEADE3B}" type="slidenum">
              <a:rPr lang="en-US" smtClean="0"/>
              <a:t>19</a:t>
            </a:fld>
            <a:endParaRPr lang="en-US"/>
          </a:p>
        </p:txBody>
      </p:sp>
    </p:spTree>
    <p:extLst>
      <p:ext uri="{BB962C8B-B14F-4D97-AF65-F5344CB8AC3E}">
        <p14:creationId xmlns:p14="http://schemas.microsoft.com/office/powerpoint/2010/main" val="984770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contrast that with image processing</a:t>
            </a:r>
          </a:p>
          <a:p>
            <a:r>
              <a:rPr lang="en-US" dirty="0"/>
              <a:t>Want a model that identifies “Bernese Mountain dog”</a:t>
            </a:r>
          </a:p>
          <a:p>
            <a:r>
              <a:rPr lang="en-US" dirty="0"/>
              <a:t>What are the predictors here?</a:t>
            </a:r>
          </a:p>
          <a:p>
            <a:endParaRPr lang="en-US" dirty="0"/>
          </a:p>
          <a:p>
            <a:r>
              <a:rPr lang="en-US" dirty="0"/>
              <a:t>First: a single pixel has little to do with the outcome</a:t>
            </a:r>
          </a:p>
          <a:p>
            <a:r>
              <a:rPr lang="en-US" dirty="0"/>
              <a:t>Second: pixels are arranged in a meaningful way – not true of the previous model</a:t>
            </a:r>
          </a:p>
        </p:txBody>
      </p:sp>
      <p:sp>
        <p:nvSpPr>
          <p:cNvPr id="4" name="Slide Number Placeholder 3"/>
          <p:cNvSpPr>
            <a:spLocks noGrp="1"/>
          </p:cNvSpPr>
          <p:nvPr>
            <p:ph type="sldNum" sz="quarter" idx="5"/>
          </p:nvPr>
        </p:nvSpPr>
        <p:spPr/>
        <p:txBody>
          <a:bodyPr/>
          <a:lstStyle/>
          <a:p>
            <a:fld id="{9FCDE58F-843A-8447-AF7F-7BD31329CDC1}" type="slidenum">
              <a:rPr lang="en-US" smtClean="0"/>
              <a:t>20</a:t>
            </a:fld>
            <a:endParaRPr lang="en-US"/>
          </a:p>
        </p:txBody>
      </p:sp>
    </p:spTree>
    <p:extLst>
      <p:ext uri="{BB962C8B-B14F-4D97-AF65-F5344CB8AC3E}">
        <p14:creationId xmlns:p14="http://schemas.microsoft.com/office/powerpoint/2010/main" val="32148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2</a:t>
            </a:fld>
            <a:endParaRPr lang="en-US"/>
          </a:p>
        </p:txBody>
      </p:sp>
    </p:spTree>
    <p:extLst>
      <p:ext uri="{BB962C8B-B14F-4D97-AF65-F5344CB8AC3E}">
        <p14:creationId xmlns:p14="http://schemas.microsoft.com/office/powerpoint/2010/main" val="281438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for medical images</a:t>
            </a:r>
          </a:p>
          <a:p>
            <a:endParaRPr lang="en-US" dirty="0"/>
          </a:p>
          <a:p>
            <a:r>
              <a:rPr lang="en-US" dirty="0"/>
              <a:t>Thinking about this fundoscopic image, does it really matter whether a specific pixel is light versus dark?</a:t>
            </a:r>
          </a:p>
          <a:p>
            <a:r>
              <a:rPr lang="en-US" dirty="0"/>
              <a:t>What matters are the pixels in relation to one another.</a:t>
            </a:r>
          </a:p>
          <a:p>
            <a:endParaRPr lang="en-US" dirty="0"/>
          </a:p>
          <a:p>
            <a:r>
              <a:rPr lang="en-US" dirty="0"/>
              <a:t>Together they form vessels, suggest exudates, comprise the optic disk – but in isolation, they are near meaningless</a:t>
            </a:r>
          </a:p>
        </p:txBody>
      </p:sp>
      <p:sp>
        <p:nvSpPr>
          <p:cNvPr id="4" name="Slide Number Placeholder 3"/>
          <p:cNvSpPr>
            <a:spLocks noGrp="1"/>
          </p:cNvSpPr>
          <p:nvPr>
            <p:ph type="sldNum" sz="quarter" idx="5"/>
          </p:nvPr>
        </p:nvSpPr>
        <p:spPr/>
        <p:txBody>
          <a:bodyPr/>
          <a:lstStyle/>
          <a:p>
            <a:fld id="{9FCDE58F-843A-8447-AF7F-7BD31329CDC1}" type="slidenum">
              <a:rPr lang="en-US" smtClean="0"/>
              <a:t>21</a:t>
            </a:fld>
            <a:endParaRPr lang="en-US"/>
          </a:p>
        </p:txBody>
      </p:sp>
    </p:spTree>
    <p:extLst>
      <p:ext uri="{BB962C8B-B14F-4D97-AF65-F5344CB8AC3E}">
        <p14:creationId xmlns:p14="http://schemas.microsoft.com/office/powerpoint/2010/main" val="136108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APACHE we can go straight from predictors to label</a:t>
            </a:r>
          </a:p>
          <a:p>
            <a:r>
              <a:rPr lang="en-US" dirty="0"/>
              <a:t>here we have to build up our understanding of the image bit by bit. </a:t>
            </a:r>
          </a:p>
          <a:p>
            <a:endParaRPr lang="en-US" dirty="0"/>
          </a:p>
          <a:p>
            <a:r>
              <a:rPr lang="en-US" dirty="0"/>
              <a:t>pixels… </a:t>
            </a:r>
            <a:r>
              <a:rPr lang="en-US" dirty="0">
                <a:sym typeface="Wingdings" pitchFamily="2" charset="2"/>
              </a:rPr>
              <a:t> </a:t>
            </a:r>
            <a:r>
              <a:rPr lang="en-US" dirty="0"/>
              <a:t>lines, arcs, textures</a:t>
            </a:r>
          </a:p>
          <a:p>
            <a:r>
              <a:rPr lang="en-US" dirty="0"/>
              <a:t>lines and arcs </a:t>
            </a:r>
            <a:r>
              <a:rPr lang="en-US" dirty="0">
                <a:sym typeface="Wingdings" pitchFamily="2" charset="2"/>
              </a:rPr>
              <a:t> shapes, contours</a:t>
            </a:r>
          </a:p>
          <a:p>
            <a:r>
              <a:rPr lang="en-US" dirty="0">
                <a:sym typeface="Wingdings" pitchFamily="2" charset="2"/>
              </a:rPr>
              <a:t>Shapes, contours  paw, ear, eye</a:t>
            </a:r>
          </a:p>
          <a:p>
            <a:r>
              <a:rPr lang="en-US" dirty="0">
                <a:sym typeface="Wingdings" pitchFamily="2" charset="2"/>
              </a:rPr>
              <a:t>Paw, ear, eye  dog</a:t>
            </a:r>
          </a:p>
          <a:p>
            <a:endParaRPr lang="en-US" dirty="0"/>
          </a:p>
          <a:p>
            <a:r>
              <a:rPr lang="en-US" dirty="0"/>
              <a:t>All these patterns – we call them motifs</a:t>
            </a:r>
          </a:p>
          <a:p>
            <a:r>
              <a:rPr lang="en-US" dirty="0"/>
              <a:t>And they are arranged in a hierarchy</a:t>
            </a:r>
          </a:p>
        </p:txBody>
      </p:sp>
      <p:sp>
        <p:nvSpPr>
          <p:cNvPr id="4" name="Slide Number Placeholder 3"/>
          <p:cNvSpPr>
            <a:spLocks noGrp="1"/>
          </p:cNvSpPr>
          <p:nvPr>
            <p:ph type="sldNum" sz="quarter" idx="5"/>
          </p:nvPr>
        </p:nvSpPr>
        <p:spPr/>
        <p:txBody>
          <a:bodyPr/>
          <a:lstStyle/>
          <a:p>
            <a:fld id="{9FCDE58F-843A-8447-AF7F-7BD31329CDC1}" type="slidenum">
              <a:rPr lang="en-US" smtClean="0"/>
              <a:t>22</a:t>
            </a:fld>
            <a:endParaRPr lang="en-US"/>
          </a:p>
        </p:txBody>
      </p:sp>
    </p:spTree>
    <p:extLst>
      <p:ext uri="{BB962C8B-B14F-4D97-AF65-F5344CB8AC3E}">
        <p14:creationId xmlns:p14="http://schemas.microsoft.com/office/powerpoint/2010/main" val="124542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Hinton:</a:t>
            </a:r>
          </a:p>
          <a:p>
            <a:r>
              <a:rPr lang="en-US" dirty="0"/>
              <a:t>“If there were simple rules”… it wouldn’t have taken us until 2012 to figure this out.</a:t>
            </a:r>
          </a:p>
          <a:p>
            <a:endParaRPr lang="en-US" dirty="0"/>
          </a:p>
          <a:p>
            <a:r>
              <a:rPr lang="en-US" dirty="0"/>
              <a:t>So, is there a simple rule you can use to determine whether a dog is present?</a:t>
            </a:r>
          </a:p>
          <a:p>
            <a:r>
              <a:rPr lang="en-US" dirty="0"/>
              <a:t>Maybe…. If the rule can be in terms eyes, ears, and paws</a:t>
            </a:r>
          </a:p>
          <a:p>
            <a:endParaRPr lang="en-US" dirty="0"/>
          </a:p>
          <a:p>
            <a:r>
              <a:rPr lang="en-US" dirty="0"/>
              <a:t>Rule for paws is based on shapes</a:t>
            </a:r>
          </a:p>
          <a:p>
            <a:r>
              <a:rPr lang="en-US" dirty="0"/>
              <a:t>Rule for shapes is based on pixels</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300516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features at different levels of THIS hierarchy look like?</a:t>
            </a:r>
          </a:p>
          <a:p>
            <a:endParaRPr lang="en-US" dirty="0"/>
          </a:p>
          <a:p>
            <a:r>
              <a:rPr lang="en-US" dirty="0"/>
              <a:t>top level: retinopathy</a:t>
            </a:r>
          </a:p>
          <a:p>
            <a:r>
              <a:rPr lang="en-US" dirty="0"/>
              <a:t>high level: microaneurysms, exudates, hemorrhage, </a:t>
            </a:r>
            <a:r>
              <a:rPr lang="en-US" dirty="0" err="1"/>
              <a:t>etc</a:t>
            </a:r>
            <a:r>
              <a:rPr lang="en-US" dirty="0"/>
              <a:t>…</a:t>
            </a:r>
          </a:p>
          <a:p>
            <a:r>
              <a:rPr lang="en-US" dirty="0"/>
              <a:t>mid level: blood vessels, retinal textures, etc.</a:t>
            </a:r>
          </a:p>
          <a:p>
            <a:endParaRPr lang="en-US" dirty="0"/>
          </a:p>
          <a:p>
            <a:r>
              <a:rPr lang="en-US" dirty="0"/>
              <a:t>Low level: edges, curves, etc. same as before!</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221017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level stuff is very different when talking about retina versus talking about dog.</a:t>
            </a:r>
          </a:p>
          <a:p>
            <a:r>
              <a:rPr lang="en-US" dirty="0"/>
              <a:t>But the low level stuff, that’s common to all images.</a:t>
            </a:r>
          </a:p>
          <a:p>
            <a:endParaRPr lang="en-US" dirty="0"/>
          </a:p>
          <a:p>
            <a:r>
              <a:rPr lang="en-US" dirty="0"/>
              <a:t>And so, when we learn these models, we have to learn the high level stuff anew each time. </a:t>
            </a:r>
          </a:p>
          <a:p>
            <a:r>
              <a:rPr lang="en-US" dirty="0"/>
              <a:t>But how to detect the low level stuff -- that we can just remember from other models.</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225971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930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-&gt; architecture</a:t>
            </a:r>
          </a:p>
          <a:p>
            <a:endParaRPr lang="en-US" dirty="0"/>
          </a:p>
          <a:p>
            <a:r>
              <a:rPr lang="en-US" dirty="0"/>
              <a:t>CHECKPOINT -&gt; parameters</a:t>
            </a:r>
          </a:p>
        </p:txBody>
      </p:sp>
      <p:sp>
        <p:nvSpPr>
          <p:cNvPr id="4" name="Slide Number Placeholder 3"/>
          <p:cNvSpPr>
            <a:spLocks noGrp="1"/>
          </p:cNvSpPr>
          <p:nvPr>
            <p:ph type="sldNum" sz="quarter" idx="5"/>
          </p:nvPr>
        </p:nvSpPr>
        <p:spPr/>
        <p:txBody>
          <a:bodyPr/>
          <a:lstStyle/>
          <a:p>
            <a:fld id="{1223B2E0-F841-4DF0-86E7-486D3B83D04F}" type="slidenum">
              <a:rPr lang="en-US" smtClean="0"/>
              <a:t>28</a:t>
            </a:fld>
            <a:endParaRPr lang="en-US"/>
          </a:p>
        </p:txBody>
      </p:sp>
    </p:spTree>
    <p:extLst>
      <p:ext uri="{BB962C8B-B14F-4D97-AF65-F5344CB8AC3E}">
        <p14:creationId xmlns:p14="http://schemas.microsoft.com/office/powerpoint/2010/main" val="449889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29</a:t>
            </a:fld>
            <a:endParaRPr lang="en-US"/>
          </a:p>
        </p:txBody>
      </p:sp>
    </p:spTree>
    <p:extLst>
      <p:ext uri="{BB962C8B-B14F-4D97-AF65-F5344CB8AC3E}">
        <p14:creationId xmlns:p14="http://schemas.microsoft.com/office/powerpoint/2010/main" val="3406723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3544181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143788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856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2774010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33</a:t>
            </a:fld>
            <a:endParaRPr lang="en-US"/>
          </a:p>
        </p:txBody>
      </p:sp>
    </p:spTree>
    <p:extLst>
      <p:ext uri="{BB962C8B-B14F-4D97-AF65-F5344CB8AC3E}">
        <p14:creationId xmlns:p14="http://schemas.microsoft.com/office/powerpoint/2010/main" val="883087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34</a:t>
            </a:fld>
            <a:endParaRPr lang="en-US"/>
          </a:p>
        </p:txBody>
      </p:sp>
    </p:spTree>
    <p:extLst>
      <p:ext uri="{BB962C8B-B14F-4D97-AF65-F5344CB8AC3E}">
        <p14:creationId xmlns:p14="http://schemas.microsoft.com/office/powerpoint/2010/main" val="2931087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~130k images -&gt; they fine-tune all layers</a:t>
            </a:r>
          </a:p>
        </p:txBody>
      </p:sp>
      <p:sp>
        <p:nvSpPr>
          <p:cNvPr id="4" name="Slide Number Placeholder 3"/>
          <p:cNvSpPr>
            <a:spLocks noGrp="1"/>
          </p:cNvSpPr>
          <p:nvPr>
            <p:ph type="sldNum" sz="quarter" idx="10"/>
          </p:nvPr>
        </p:nvSpPr>
        <p:spPr/>
        <p:txBody>
          <a:bodyPr/>
          <a:lstStyle/>
          <a:p>
            <a:fld id="{738EA247-0547-4418-98F2-216488368539}" type="slidenum">
              <a:rPr lang="en-US" smtClean="0"/>
              <a:t>36</a:t>
            </a:fld>
            <a:endParaRPr lang="en-US"/>
          </a:p>
        </p:txBody>
      </p:sp>
    </p:spTree>
    <p:extLst>
      <p:ext uri="{BB962C8B-B14F-4D97-AF65-F5344CB8AC3E}">
        <p14:creationId xmlns:p14="http://schemas.microsoft.com/office/powerpoint/2010/main" val="230316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other examples</a:t>
            </a:r>
          </a:p>
        </p:txBody>
      </p:sp>
      <p:sp>
        <p:nvSpPr>
          <p:cNvPr id="4" name="Slide Number Placeholder 3"/>
          <p:cNvSpPr>
            <a:spLocks noGrp="1"/>
          </p:cNvSpPr>
          <p:nvPr>
            <p:ph type="sldNum" sz="quarter" idx="5"/>
          </p:nvPr>
        </p:nvSpPr>
        <p:spPr/>
        <p:txBody>
          <a:bodyPr/>
          <a:lstStyle/>
          <a:p>
            <a:fld id="{1223B2E0-F841-4DF0-86E7-486D3B83D04F}" type="slidenum">
              <a:rPr lang="en-US" smtClean="0"/>
              <a:t>5</a:t>
            </a:fld>
            <a:endParaRPr lang="en-US"/>
          </a:p>
        </p:txBody>
      </p:sp>
    </p:spTree>
    <p:extLst>
      <p:ext uri="{BB962C8B-B14F-4D97-AF65-F5344CB8AC3E}">
        <p14:creationId xmlns:p14="http://schemas.microsoft.com/office/powerpoint/2010/main" val="330446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with binary case</a:t>
            </a:r>
          </a:p>
        </p:txBody>
      </p:sp>
      <p:sp>
        <p:nvSpPr>
          <p:cNvPr id="4" name="Slide Number Placeholder 3"/>
          <p:cNvSpPr>
            <a:spLocks noGrp="1"/>
          </p:cNvSpPr>
          <p:nvPr>
            <p:ph type="sldNum" sz="quarter" idx="5"/>
          </p:nvPr>
        </p:nvSpPr>
        <p:spPr/>
        <p:txBody>
          <a:bodyPr/>
          <a:lstStyle/>
          <a:p>
            <a:fld id="{1223B2E0-F841-4DF0-86E7-486D3B83D04F}" type="slidenum">
              <a:rPr lang="en-US" smtClean="0"/>
              <a:t>6</a:t>
            </a:fld>
            <a:endParaRPr lang="en-US"/>
          </a:p>
        </p:txBody>
      </p:sp>
    </p:spTree>
    <p:extLst>
      <p:ext uri="{BB962C8B-B14F-4D97-AF65-F5344CB8AC3E}">
        <p14:creationId xmlns:p14="http://schemas.microsoft.com/office/powerpoint/2010/main" val="2230263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this be binary?</a:t>
            </a:r>
          </a:p>
          <a:p>
            <a:r>
              <a:rPr lang="en-US" dirty="0"/>
              <a:t>Could this be multi-class?</a:t>
            </a:r>
          </a:p>
          <a:p>
            <a:r>
              <a:rPr lang="en-US" dirty="0"/>
              <a:t>How many classes?</a:t>
            </a:r>
          </a:p>
        </p:txBody>
      </p:sp>
      <p:sp>
        <p:nvSpPr>
          <p:cNvPr id="4" name="Slide Number Placeholder 3"/>
          <p:cNvSpPr>
            <a:spLocks noGrp="1"/>
          </p:cNvSpPr>
          <p:nvPr>
            <p:ph type="sldNum" sz="quarter" idx="5"/>
          </p:nvPr>
        </p:nvSpPr>
        <p:spPr/>
        <p:txBody>
          <a:bodyPr/>
          <a:lstStyle/>
          <a:p>
            <a:fld id="{1223B2E0-F841-4DF0-86E7-486D3B83D04F}" type="slidenum">
              <a:rPr lang="en-US" smtClean="0"/>
              <a:t>7</a:t>
            </a:fld>
            <a:endParaRPr lang="en-US"/>
          </a:p>
        </p:txBody>
      </p:sp>
    </p:spTree>
    <p:extLst>
      <p:ext uri="{BB962C8B-B14F-4D97-AF65-F5344CB8AC3E}">
        <p14:creationId xmlns:p14="http://schemas.microsoft.com/office/powerpoint/2010/main" val="387182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Overcome limit of classification</a:t>
            </a:r>
          </a:p>
          <a:p>
            <a:r>
              <a:rPr lang="en-US" dirty="0"/>
              <a:t>Typically a limited number of classes</a:t>
            </a:r>
          </a:p>
          <a:p>
            <a:endParaRPr lang="en-US" dirty="0"/>
          </a:p>
          <a:p>
            <a:r>
              <a:rPr lang="en-US" dirty="0"/>
              <a:t>Describe output structure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203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examples in medicine?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annotation cost</a:t>
            </a:r>
          </a:p>
        </p:txBody>
      </p:sp>
      <p:sp>
        <p:nvSpPr>
          <p:cNvPr id="4" name="Slide Number Placeholder 3"/>
          <p:cNvSpPr>
            <a:spLocks noGrp="1"/>
          </p:cNvSpPr>
          <p:nvPr>
            <p:ph type="sldNum" sz="quarter" idx="10"/>
          </p:nvPr>
        </p:nvSpPr>
        <p:spPr/>
        <p:txBody>
          <a:bodyPr/>
          <a:lstStyle/>
          <a:p>
            <a:fld id="{738EA247-0547-4418-98F2-216488368539}" type="slidenum">
              <a:rPr lang="en-US" smtClean="0"/>
              <a:t>9</a:t>
            </a:fld>
            <a:endParaRPr lang="en-US"/>
          </a:p>
        </p:txBody>
      </p:sp>
    </p:spTree>
    <p:extLst>
      <p:ext uri="{BB962C8B-B14F-4D97-AF65-F5344CB8AC3E}">
        <p14:creationId xmlns:p14="http://schemas.microsoft.com/office/powerpoint/2010/main" val="1434579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10</a:t>
            </a:fld>
            <a:endParaRPr lang="en-US"/>
          </a:p>
        </p:txBody>
      </p:sp>
    </p:spTree>
    <p:extLst>
      <p:ext uri="{BB962C8B-B14F-4D97-AF65-F5344CB8AC3E}">
        <p14:creationId xmlns:p14="http://schemas.microsoft.com/office/powerpoint/2010/main" val="96457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88343-DD58-ED44-BBF7-C19111213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C547FF-7228-9D4E-A877-E135868ED4F3}"/>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927A0-9D7B-E144-9EF6-99AB0DCAD15B}"/>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61E192D4-BEA0-6D42-AE95-FCEA859BE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E0D03-F261-8744-99E4-D82D5B9F1DA4}"/>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4069917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EEEC-E7A1-8E46-9266-D2A599B988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5375F6-D327-CE43-B971-A419B6D6FB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DB074-0F21-0F44-9263-16CC33E4319D}"/>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12DEB023-1A0B-3547-AD64-1466F1E6C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B7E93-CEDA-8448-9ABB-2699735BE403}"/>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924578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78466-759E-CC4C-9885-80C88E23A58A}"/>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8545A9-81B3-A34F-80C4-F7AEBE88FE00}"/>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2F236-1443-E14C-89FB-F8417A84630E}"/>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82E58E2B-7683-FD42-8CF8-21A3A6BC4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21F95-EDB6-CB4D-8BAE-102280CBD99E}"/>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79828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517B-9B78-0841-B578-AB75013FD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56C1E-7919-6144-9D7A-D28414B077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64E5D-9111-FA4E-9FAE-D69A442D1EDA}"/>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04CAE6A9-16A2-D14F-A33B-78F73227A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74F52-D21F-794C-96BF-35ACD7A97106}"/>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41144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794C-3B40-864A-8CC4-2984668B3FB7}"/>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653D-1380-CD42-8F98-0696A12EB2F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CDC2A-9D03-194A-9FF6-A3F33D8DC5B1}"/>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EAB1D75F-6C7E-3B4F-B423-9AF1E04F2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134E4-C8FD-1542-B1C8-DB220F046ECA}"/>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55651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52C3-E32B-284D-BFEC-E6D0AB247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AF35AD-4689-934B-90AA-BADEEE39E9BB}"/>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057A91-C4B2-8A4B-93A5-75E974799563}"/>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399E2F-74DC-404E-B35A-D7521948FC41}"/>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6" name="Footer Placeholder 5">
            <a:extLst>
              <a:ext uri="{FF2B5EF4-FFF2-40B4-BE49-F238E27FC236}">
                <a16:creationId xmlns:a16="http://schemas.microsoft.com/office/drawing/2014/main" id="{9788032A-DB26-BD4A-8CF5-99DE499F1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9411CC-9060-7A4F-BDD9-ED1CF5224405}"/>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51318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49FC-65EB-9F4D-A683-2157EA79F1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7D44F-95DB-A848-8892-72B3AA7BB88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522C79-4037-AD4C-A939-B23FA174346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FC2A90-F9E1-0E4A-B3D9-2B6E1456FCB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B6C7F6-213C-784A-A810-0DC15ECE20F4}"/>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E0E68-20FD-1543-8E79-1555DA77FC39}"/>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8" name="Footer Placeholder 7">
            <a:extLst>
              <a:ext uri="{FF2B5EF4-FFF2-40B4-BE49-F238E27FC236}">
                <a16:creationId xmlns:a16="http://schemas.microsoft.com/office/drawing/2014/main" id="{C8CA5922-D590-734A-88F2-9F751E7F42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7C02DB-867F-9B44-ADF6-7F318473D9BB}"/>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49198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02CE-A117-3540-A081-74F3544A1C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1B5DC-8CAD-9B4B-9FC4-97A66F6218C5}"/>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4" name="Footer Placeholder 3">
            <a:extLst>
              <a:ext uri="{FF2B5EF4-FFF2-40B4-BE49-F238E27FC236}">
                <a16:creationId xmlns:a16="http://schemas.microsoft.com/office/drawing/2014/main" id="{75FAA2C7-BA08-6E44-838C-EB7853DDA4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1F8D3-AAF1-7449-A983-C14BB99DC49D}"/>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93262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4E2ACC-E072-A948-84F4-F01F1D236422}"/>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3" name="Footer Placeholder 2">
            <a:extLst>
              <a:ext uri="{FF2B5EF4-FFF2-40B4-BE49-F238E27FC236}">
                <a16:creationId xmlns:a16="http://schemas.microsoft.com/office/drawing/2014/main" id="{91D3909E-EA1F-9F40-B919-0FC0FEC5C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27905F-8453-604C-AD64-37199E064838}"/>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419070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277D-20BF-824E-9DEB-6B23085E8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2BF6F0-67D2-734A-98C4-64D1E5F70F4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995F1D-8F94-9448-871E-8BA22D840095}"/>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3637-AAE0-C941-9219-3F82F6D98B92}"/>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6" name="Footer Placeholder 5">
            <a:extLst>
              <a:ext uri="{FF2B5EF4-FFF2-40B4-BE49-F238E27FC236}">
                <a16:creationId xmlns:a16="http://schemas.microsoft.com/office/drawing/2014/main" id="{517BB0AB-23DA-854E-8BC1-08F629F51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77317-B55C-4946-86D9-BA17DCAEDFB3}"/>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3945062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4918-7E7D-3A4C-974E-4D982625C9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5776AC-44CA-A246-B25A-01A590F697B8}"/>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3EC1FBEA-A250-9449-B5A6-452B022D543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CE5E4-02C6-F849-BF5A-5C9599CFEED9}"/>
              </a:ext>
            </a:extLst>
          </p:cNvPr>
          <p:cNvSpPr>
            <a:spLocks noGrp="1"/>
          </p:cNvSpPr>
          <p:nvPr>
            <p:ph type="dt" sz="half" idx="10"/>
          </p:nvPr>
        </p:nvSpPr>
        <p:spPr/>
        <p:txBody>
          <a:bodyPr/>
          <a:lstStyle/>
          <a:p>
            <a:fld id="{433AC57A-61FE-6142-A5A5-4D3CD7D6511B}" type="datetimeFigureOut">
              <a:rPr lang="en-US" smtClean="0"/>
              <a:t>6/14/24</a:t>
            </a:fld>
            <a:endParaRPr lang="en-US"/>
          </a:p>
        </p:txBody>
      </p:sp>
      <p:sp>
        <p:nvSpPr>
          <p:cNvPr id="6" name="Footer Placeholder 5">
            <a:extLst>
              <a:ext uri="{FF2B5EF4-FFF2-40B4-BE49-F238E27FC236}">
                <a16:creationId xmlns:a16="http://schemas.microsoft.com/office/drawing/2014/main" id="{025EBDBD-995C-EF41-9082-5EABC1749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22CA0-9C60-884D-ABE7-87685812BED5}"/>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354607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B2CE3-E49E-214A-BA34-64EC7DDB0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2C094-21FD-E74A-9EDB-12B55C52589F}"/>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848AC-70CD-9545-870F-ADDC8F4A983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AC57A-61FE-6142-A5A5-4D3CD7D6511B}" type="datetimeFigureOut">
              <a:rPr lang="en-US" smtClean="0"/>
              <a:t>6/14/24</a:t>
            </a:fld>
            <a:endParaRPr lang="en-US"/>
          </a:p>
        </p:txBody>
      </p:sp>
      <p:sp>
        <p:nvSpPr>
          <p:cNvPr id="5" name="Footer Placeholder 4">
            <a:extLst>
              <a:ext uri="{FF2B5EF4-FFF2-40B4-BE49-F238E27FC236}">
                <a16:creationId xmlns:a16="http://schemas.microsoft.com/office/drawing/2014/main" id="{B11728FF-9058-CA47-B8D0-D66D2E67195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5ED8A-326F-A142-8D11-2EB84CFF737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5D8F47-401F-274A-9172-5A67D1D0A3B6}" type="slidenum">
              <a:rPr lang="en-US" smtClean="0"/>
              <a:t>‹#›</a:t>
            </a:fld>
            <a:endParaRPr lang="en-US"/>
          </a:p>
        </p:txBody>
      </p:sp>
    </p:spTree>
    <p:extLst>
      <p:ext uri="{BB962C8B-B14F-4D97-AF65-F5344CB8AC3E}">
        <p14:creationId xmlns:p14="http://schemas.microsoft.com/office/powerpoint/2010/main" val="9428182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 Type="http://schemas.openxmlformats.org/officeDocument/2006/relationships/notesSlide" Target="../notesSlides/notesSlide15.xml"/><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11" Type="http://schemas.openxmlformats.org/officeDocument/2006/relationships/image" Target="../media/image50.png"/><Relationship Id="rId10" Type="http://schemas.openxmlformats.org/officeDocument/2006/relationships/image" Target="../media/image49.png"/><Relationship Id="rId4" Type="http://schemas.openxmlformats.org/officeDocument/2006/relationships/image" Target="../media/image43.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Medical Image Analysis with computer vision</a:t>
            </a: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04" y="312966"/>
            <a:ext cx="11213592" cy="737166"/>
          </a:xfrm>
        </p:spPr>
        <p:txBody>
          <a:bodyPr>
            <a:noAutofit/>
          </a:bodyPr>
          <a:lstStyle/>
          <a:p>
            <a:r>
              <a:rPr lang="en-US" sz="4400" dirty="0"/>
              <a:t>Localization via vision transformer (</a:t>
            </a:r>
            <a:r>
              <a:rPr lang="en-US" sz="4400" dirty="0" err="1"/>
              <a:t>ViT</a:t>
            </a:r>
            <a:r>
              <a:rPr lang="en-US" sz="4400" dirty="0"/>
              <a:t>)</a:t>
            </a:r>
          </a:p>
        </p:txBody>
      </p:sp>
      <p:sp>
        <p:nvSpPr>
          <p:cNvPr id="3" name="TextBox 2">
            <a:extLst>
              <a:ext uri="{FF2B5EF4-FFF2-40B4-BE49-F238E27FC236}">
                <a16:creationId xmlns:a16="http://schemas.microsoft.com/office/drawing/2014/main" id="{187791BC-E909-E17C-FE7C-4A55AB149F3E}"/>
              </a:ext>
            </a:extLst>
          </p:cNvPr>
          <p:cNvSpPr txBox="1"/>
          <p:nvPr/>
        </p:nvSpPr>
        <p:spPr>
          <a:xfrm>
            <a:off x="0" y="6488668"/>
            <a:ext cx="31205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 Other Vision Applications</a:t>
            </a:r>
          </a:p>
        </p:txBody>
      </p:sp>
      <p:pic>
        <p:nvPicPr>
          <p:cNvPr id="5122" name="Picture 2" descr="Fig. 7">
            <a:extLst>
              <a:ext uri="{FF2B5EF4-FFF2-40B4-BE49-F238E27FC236}">
                <a16:creationId xmlns:a16="http://schemas.microsoft.com/office/drawing/2014/main" id="{BB8B8E49-5073-46CF-16F5-E09A469EF00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14245" y="1413748"/>
            <a:ext cx="3392678" cy="50749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5">
            <a:extLst>
              <a:ext uri="{FF2B5EF4-FFF2-40B4-BE49-F238E27FC236}">
                <a16:creationId xmlns:a16="http://schemas.microsoft.com/office/drawing/2014/main" id="{90D2E0BB-72FB-8D9B-2BC6-BD2877DC8E1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72090" y="1056415"/>
            <a:ext cx="2690637" cy="54341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B073E8-2668-BC88-8E6A-1EDE5CC26458}"/>
              </a:ext>
            </a:extLst>
          </p:cNvPr>
          <p:cNvSpPr txBox="1"/>
          <p:nvPr/>
        </p:nvSpPr>
        <p:spPr>
          <a:xfrm>
            <a:off x="307510" y="4791456"/>
            <a:ext cx="2813062" cy="1384995"/>
          </a:xfrm>
          <a:prstGeom prst="rect">
            <a:avLst/>
          </a:prstGeom>
          <a:noFill/>
        </p:spPr>
        <p:txBody>
          <a:bodyPr wrap="square">
            <a:spAutoFit/>
          </a:bodyPr>
          <a:lstStyle/>
          <a:p>
            <a:r>
              <a:rPr lang="en-US" sz="1400" b="0" i="0" u="none" strike="noStrike" dirty="0">
                <a:solidFill>
                  <a:srgbClr val="212121"/>
                </a:solidFill>
                <a:effectLst/>
                <a:highlight>
                  <a:srgbClr val="FFFFFF"/>
                </a:highlight>
                <a:latin typeface="Roboto" panose="020F0502020204030204" pitchFamily="34" charset="0"/>
              </a:rPr>
              <a:t>Park S, Kim G, Oh Y, et al. Multi-task vision transformer using low-level chest X-ray feature corpus for COVID-19 diagnosis and severity quantification. </a:t>
            </a:r>
            <a:r>
              <a:rPr lang="en-US" sz="1400" b="0" i="1" u="none" strike="noStrike" dirty="0">
                <a:solidFill>
                  <a:srgbClr val="212121"/>
                </a:solidFill>
                <a:effectLst/>
                <a:latin typeface="Roboto" panose="02000000000000000000" pitchFamily="2" charset="0"/>
              </a:rPr>
              <a:t>Med Image Anal</a:t>
            </a:r>
            <a:r>
              <a:rPr lang="en-US" sz="1400" b="0" i="0" u="none" strike="noStrike" dirty="0">
                <a:solidFill>
                  <a:srgbClr val="212121"/>
                </a:solidFill>
                <a:effectLst/>
                <a:highlight>
                  <a:srgbClr val="FFFFFF"/>
                </a:highlight>
                <a:latin typeface="Roboto" panose="02000000000000000000" pitchFamily="2" charset="0"/>
              </a:rPr>
              <a:t>. 2022;75:102299. </a:t>
            </a:r>
            <a:endParaRPr lang="en-US" sz="1400" dirty="0"/>
          </a:p>
        </p:txBody>
      </p:sp>
    </p:spTree>
    <p:extLst>
      <p:ext uri="{BB962C8B-B14F-4D97-AF65-F5344CB8AC3E}">
        <p14:creationId xmlns:p14="http://schemas.microsoft.com/office/powerpoint/2010/main" val="204268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F520A-3790-D147-BB11-8CDEF9CDE8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1460" y="971549"/>
            <a:ext cx="9149080" cy="5471160"/>
          </a:xfrm>
          <a:prstGeom prst="rect">
            <a:avLst/>
          </a:prstGeom>
        </p:spPr>
      </p:pic>
      <p:sp>
        <p:nvSpPr>
          <p:cNvPr id="5" name="Title 4">
            <a:extLst>
              <a:ext uri="{FF2B5EF4-FFF2-40B4-BE49-F238E27FC236}">
                <a16:creationId xmlns:a16="http://schemas.microsoft.com/office/drawing/2014/main" id="{0BC3D7E7-C26A-4605-7BF6-97EA8B6DFDB2}"/>
              </a:ext>
            </a:extLst>
          </p:cNvPr>
          <p:cNvSpPr>
            <a:spLocks noGrp="1"/>
          </p:cNvSpPr>
          <p:nvPr>
            <p:ph type="title"/>
          </p:nvPr>
        </p:nvSpPr>
        <p:spPr>
          <a:xfrm>
            <a:off x="838200" y="194467"/>
            <a:ext cx="10515600" cy="1325563"/>
          </a:xfrm>
        </p:spPr>
        <p:txBody>
          <a:bodyPr anchor="t"/>
          <a:lstStyle/>
          <a:p>
            <a:r>
              <a:rPr lang="en-US" dirty="0"/>
              <a:t>Semantic Segmentation</a:t>
            </a:r>
          </a:p>
        </p:txBody>
      </p:sp>
    </p:spTree>
    <p:extLst>
      <p:ext uri="{BB962C8B-B14F-4D97-AF65-F5344CB8AC3E}">
        <p14:creationId xmlns:p14="http://schemas.microsoft.com/office/powerpoint/2010/main" val="300778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3EE0-A330-444E-D64E-99466A400C7B}"/>
              </a:ext>
            </a:extLst>
          </p:cNvPr>
          <p:cNvSpPr>
            <a:spLocks noGrp="1"/>
          </p:cNvSpPr>
          <p:nvPr>
            <p:ph type="title"/>
          </p:nvPr>
        </p:nvSpPr>
        <p:spPr>
          <a:xfrm>
            <a:off x="838200" y="365125"/>
            <a:ext cx="10515600" cy="717441"/>
          </a:xfrm>
        </p:spPr>
        <p:txBody>
          <a:bodyPr/>
          <a:lstStyle/>
          <a:p>
            <a:r>
              <a:rPr lang="en-US" dirty="0"/>
              <a:t>Segment Anything (even unfamiliar objects)</a:t>
            </a:r>
          </a:p>
        </p:txBody>
      </p:sp>
      <p:pic>
        <p:nvPicPr>
          <p:cNvPr id="4" name="section-1.2a">
            <a:hlinkClick r:id="" action="ppaction://media"/>
            <a:extLst>
              <a:ext uri="{FF2B5EF4-FFF2-40B4-BE49-F238E27FC236}">
                <a16:creationId xmlns:a16="http://schemas.microsoft.com/office/drawing/2014/main" id="{12F16269-F590-11CC-7E59-1CB8FAA4C4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3688" y="1318181"/>
            <a:ext cx="6463109" cy="5170487"/>
          </a:xfrm>
          <a:prstGeom prst="rect">
            <a:avLst/>
          </a:prstGeom>
        </p:spPr>
      </p:pic>
      <p:sp>
        <p:nvSpPr>
          <p:cNvPr id="6" name="TextBox 5">
            <a:extLst>
              <a:ext uri="{FF2B5EF4-FFF2-40B4-BE49-F238E27FC236}">
                <a16:creationId xmlns:a16="http://schemas.microsoft.com/office/drawing/2014/main" id="{78614E03-5634-FADB-4398-43A2285DEB99}"/>
              </a:ext>
            </a:extLst>
          </p:cNvPr>
          <p:cNvSpPr txBox="1"/>
          <p:nvPr/>
        </p:nvSpPr>
        <p:spPr>
          <a:xfrm>
            <a:off x="7966841" y="6227058"/>
            <a:ext cx="3825766" cy="261610"/>
          </a:xfrm>
          <a:prstGeom prst="rect">
            <a:avLst/>
          </a:prstGeom>
          <a:noFill/>
        </p:spPr>
        <p:txBody>
          <a:bodyPr wrap="square">
            <a:spAutoFit/>
          </a:bodyPr>
          <a:lstStyle/>
          <a:p>
            <a:r>
              <a:rPr lang="en-US" sz="1100" dirty="0"/>
              <a:t>https://segment-</a:t>
            </a:r>
            <a:r>
              <a:rPr lang="en-US" sz="1100" dirty="0" err="1"/>
              <a:t>anything.com</a:t>
            </a:r>
            <a:endParaRPr lang="en-US" sz="1100" dirty="0"/>
          </a:p>
        </p:txBody>
      </p:sp>
      <p:sp>
        <p:nvSpPr>
          <p:cNvPr id="8" name="TextBox 7">
            <a:extLst>
              <a:ext uri="{FF2B5EF4-FFF2-40B4-BE49-F238E27FC236}">
                <a16:creationId xmlns:a16="http://schemas.microsoft.com/office/drawing/2014/main" id="{A24F41C8-3567-9027-FE64-4CB05B480CC2}"/>
              </a:ext>
            </a:extLst>
          </p:cNvPr>
          <p:cNvSpPr txBox="1"/>
          <p:nvPr/>
        </p:nvSpPr>
        <p:spPr>
          <a:xfrm>
            <a:off x="7966841" y="5539925"/>
            <a:ext cx="3710152"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Kirillov, Alexander, et al. "Segment anything."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arXiv:2304.02643</a:t>
            </a:r>
            <a:r>
              <a:rPr lang="en-US" sz="1200" b="0" i="0" u="none" strike="noStrike" dirty="0">
                <a:solidFill>
                  <a:srgbClr val="222222"/>
                </a:solidFill>
                <a:effectLst/>
                <a:latin typeface="Arial" panose="020B0604020202020204" pitchFamily="34" charset="0"/>
              </a:rPr>
              <a:t> (2023).</a:t>
            </a:r>
            <a:endParaRPr lang="en-US" sz="1200" dirty="0"/>
          </a:p>
        </p:txBody>
      </p:sp>
      <p:sp>
        <p:nvSpPr>
          <p:cNvPr id="3" name="TextBox 2">
            <a:extLst>
              <a:ext uri="{FF2B5EF4-FFF2-40B4-BE49-F238E27FC236}">
                <a16:creationId xmlns:a16="http://schemas.microsoft.com/office/drawing/2014/main" id="{A5EB0081-172A-DE14-BA88-EAE5E77B41FF}"/>
              </a:ext>
            </a:extLst>
          </p:cNvPr>
          <p:cNvSpPr txBox="1"/>
          <p:nvPr/>
        </p:nvSpPr>
        <p:spPr>
          <a:xfrm>
            <a:off x="0" y="6488668"/>
            <a:ext cx="31205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 Other Vision Applications</a:t>
            </a:r>
          </a:p>
        </p:txBody>
      </p:sp>
    </p:spTree>
    <p:extLst>
      <p:ext uri="{BB962C8B-B14F-4D97-AF65-F5344CB8AC3E}">
        <p14:creationId xmlns:p14="http://schemas.microsoft.com/office/powerpoint/2010/main" val="13120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67B6-7E20-31E3-0522-5ECF5643EFB9}"/>
              </a:ext>
            </a:extLst>
          </p:cNvPr>
          <p:cNvSpPr>
            <a:spLocks noGrp="1"/>
          </p:cNvSpPr>
          <p:nvPr>
            <p:ph type="title"/>
          </p:nvPr>
        </p:nvSpPr>
        <p:spPr>
          <a:xfrm>
            <a:off x="838200" y="365125"/>
            <a:ext cx="10515600" cy="990709"/>
          </a:xfrm>
        </p:spPr>
        <p:txBody>
          <a:bodyPr/>
          <a:lstStyle/>
          <a:p>
            <a:r>
              <a:rPr lang="en-US" dirty="0"/>
              <a:t>Segment Anything in Medical Images</a:t>
            </a:r>
          </a:p>
        </p:txBody>
      </p:sp>
      <p:pic>
        <p:nvPicPr>
          <p:cNvPr id="1026" name="Picture 2">
            <a:extLst>
              <a:ext uri="{FF2B5EF4-FFF2-40B4-BE49-F238E27FC236}">
                <a16:creationId xmlns:a16="http://schemas.microsoft.com/office/drawing/2014/main" id="{D51474D5-7080-BDE9-76F0-AAD47D4F29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6943" y="1187768"/>
            <a:ext cx="437905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23BD62-E0B2-F0BE-5DE9-32A156B34D00}"/>
              </a:ext>
            </a:extLst>
          </p:cNvPr>
          <p:cNvSpPr txBox="1"/>
          <p:nvPr/>
        </p:nvSpPr>
        <p:spPr>
          <a:xfrm>
            <a:off x="6288129" y="4812951"/>
            <a:ext cx="3867807" cy="1477328"/>
          </a:xfrm>
          <a:prstGeom prst="rect">
            <a:avLst/>
          </a:prstGeom>
          <a:noFill/>
        </p:spPr>
        <p:txBody>
          <a:bodyPr wrap="square">
            <a:spAutoFit/>
          </a:bodyPr>
          <a:lstStyle/>
          <a:p>
            <a:r>
              <a:rPr lang="en-US" b="1" i="0" u="none" strike="noStrike" dirty="0" err="1">
                <a:solidFill>
                  <a:srgbClr val="222222"/>
                </a:solidFill>
                <a:effectLst/>
                <a:latin typeface="Arial" panose="020B0604020202020204" pitchFamily="34" charset="0"/>
              </a:rPr>
              <a:t>Mazurowski</a:t>
            </a:r>
            <a:r>
              <a:rPr lang="en-US" b="1" i="0" u="none" strike="noStrike" dirty="0">
                <a:solidFill>
                  <a:srgbClr val="222222"/>
                </a:solidFill>
                <a:effectLst/>
                <a:latin typeface="Arial" panose="020B0604020202020204" pitchFamily="34" charset="0"/>
              </a:rPr>
              <a:t>, Maciej A</a:t>
            </a:r>
            <a:r>
              <a:rPr lang="en-US" b="0" i="0" u="none" strike="noStrike" dirty="0">
                <a:solidFill>
                  <a:srgbClr val="222222"/>
                </a:solidFill>
                <a:effectLst/>
                <a:latin typeface="Arial" panose="020B0604020202020204" pitchFamily="34" charset="0"/>
              </a:rPr>
              <a:t>., et al. "Segment anything model for medical image analysis: an experimental study." </a:t>
            </a:r>
            <a:r>
              <a:rPr lang="en-US" b="0" i="1" u="none" strike="noStrike" dirty="0">
                <a:solidFill>
                  <a:srgbClr val="222222"/>
                </a:solidFill>
                <a:effectLst/>
                <a:latin typeface="Arial" panose="020B0604020202020204" pitchFamily="34" charset="0"/>
              </a:rPr>
              <a:t>Medical Image Analysis</a:t>
            </a:r>
            <a:r>
              <a:rPr lang="en-US" b="0" i="0" u="none" strike="noStrike" dirty="0">
                <a:solidFill>
                  <a:srgbClr val="222222"/>
                </a:solidFill>
                <a:effectLst/>
                <a:latin typeface="Arial" panose="020B0604020202020204" pitchFamily="34" charset="0"/>
              </a:rPr>
              <a:t> 89 (2023): 102918.</a:t>
            </a:r>
            <a:endParaRPr lang="en-US" dirty="0"/>
          </a:p>
        </p:txBody>
      </p:sp>
      <p:sp>
        <p:nvSpPr>
          <p:cNvPr id="3" name="TextBox 2">
            <a:extLst>
              <a:ext uri="{FF2B5EF4-FFF2-40B4-BE49-F238E27FC236}">
                <a16:creationId xmlns:a16="http://schemas.microsoft.com/office/drawing/2014/main" id="{6CE3B729-7B8F-7330-0C62-8C6BB3FB050D}"/>
              </a:ext>
            </a:extLst>
          </p:cNvPr>
          <p:cNvSpPr txBox="1"/>
          <p:nvPr/>
        </p:nvSpPr>
        <p:spPr>
          <a:xfrm>
            <a:off x="0" y="6488668"/>
            <a:ext cx="31205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 Other Vision Applications</a:t>
            </a:r>
          </a:p>
        </p:txBody>
      </p:sp>
      <p:sp>
        <p:nvSpPr>
          <p:cNvPr id="4" name="TextBox 3">
            <a:extLst>
              <a:ext uri="{FF2B5EF4-FFF2-40B4-BE49-F238E27FC236}">
                <a16:creationId xmlns:a16="http://schemas.microsoft.com/office/drawing/2014/main" id="{B1C6D29E-650B-6602-313E-C8978C717E67}"/>
              </a:ext>
            </a:extLst>
          </p:cNvPr>
          <p:cNvSpPr txBox="1"/>
          <p:nvPr/>
        </p:nvSpPr>
        <p:spPr>
          <a:xfrm>
            <a:off x="6821423" y="1662851"/>
            <a:ext cx="4379057" cy="2031325"/>
          </a:xfrm>
          <a:prstGeom prst="rect">
            <a:avLst/>
          </a:prstGeom>
          <a:noFill/>
        </p:spPr>
        <p:txBody>
          <a:bodyPr wrap="square" rtlCol="0">
            <a:spAutoFit/>
          </a:bodyPr>
          <a:lstStyle/>
          <a:p>
            <a:r>
              <a:rPr lang="en-US" u="sng" dirty="0"/>
              <a:t>Use Cases:</a:t>
            </a:r>
          </a:p>
          <a:p>
            <a:endParaRPr lang="en-US" dirty="0"/>
          </a:p>
          <a:p>
            <a:pPr marL="285750" indent="-285750">
              <a:buFont typeface="Arial" panose="020B0604020202020204" pitchFamily="34" charset="0"/>
              <a:buChar char="•"/>
            </a:pPr>
            <a:r>
              <a:rPr lang="en-US" dirty="0"/>
              <a:t>Precise identification of boundaries</a:t>
            </a:r>
          </a:p>
          <a:p>
            <a:pPr marL="285750" indent="-285750">
              <a:buFont typeface="Arial" panose="020B0604020202020204" pitchFamily="34" charset="0"/>
              <a:buChar char="•"/>
            </a:pPr>
            <a:r>
              <a:rPr lang="en-US" dirty="0"/>
              <a:t>Determine areas or volumes</a:t>
            </a:r>
          </a:p>
          <a:p>
            <a:pPr marL="285750" indent="-285750">
              <a:buFont typeface="Arial" panose="020B0604020202020204" pitchFamily="34" charset="0"/>
              <a:buChar char="•"/>
            </a:pPr>
            <a:r>
              <a:rPr lang="en-US" dirty="0"/>
              <a:t>Calculate features useful for subsequent analyses/models</a:t>
            </a:r>
          </a:p>
          <a:p>
            <a:pPr marL="285750" indent="-285750">
              <a:buFont typeface="Arial" panose="020B0604020202020204" pitchFamily="34" charset="0"/>
              <a:buChar char="•"/>
            </a:pPr>
            <a:r>
              <a:rPr lang="en-US" dirty="0"/>
              <a:t>Remove unwanted areas of images</a:t>
            </a:r>
          </a:p>
        </p:txBody>
      </p:sp>
    </p:spTree>
    <p:extLst>
      <p:ext uri="{BB962C8B-B14F-4D97-AF65-F5344CB8AC3E}">
        <p14:creationId xmlns:p14="http://schemas.microsoft.com/office/powerpoint/2010/main" val="79482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95E4-B286-C049-AF5F-4D6F18200408}"/>
              </a:ext>
            </a:extLst>
          </p:cNvPr>
          <p:cNvSpPr>
            <a:spLocks noGrp="1"/>
          </p:cNvSpPr>
          <p:nvPr>
            <p:ph type="title"/>
          </p:nvPr>
        </p:nvSpPr>
        <p:spPr/>
        <p:txBody>
          <a:bodyPr/>
          <a:lstStyle/>
          <a:p>
            <a:r>
              <a:rPr lang="en-US" dirty="0"/>
              <a:t>Generation of Synthetic Medical Images</a:t>
            </a:r>
          </a:p>
        </p:txBody>
      </p:sp>
      <p:sp>
        <p:nvSpPr>
          <p:cNvPr id="3" name="TextBox 2">
            <a:extLst>
              <a:ext uri="{FF2B5EF4-FFF2-40B4-BE49-F238E27FC236}">
                <a16:creationId xmlns:a16="http://schemas.microsoft.com/office/drawing/2014/main" id="{68CCD4FC-DAE1-1419-2F0D-7EE02B140656}"/>
              </a:ext>
            </a:extLst>
          </p:cNvPr>
          <p:cNvSpPr txBox="1"/>
          <p:nvPr/>
        </p:nvSpPr>
        <p:spPr>
          <a:xfrm>
            <a:off x="0" y="6488668"/>
            <a:ext cx="31205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 Other Vision Applications</a:t>
            </a:r>
          </a:p>
        </p:txBody>
      </p:sp>
      <p:pic>
        <p:nvPicPr>
          <p:cNvPr id="1026" name="Picture 2" descr="Figure 1">
            <a:extLst>
              <a:ext uri="{FF2B5EF4-FFF2-40B4-BE49-F238E27FC236}">
                <a16:creationId xmlns:a16="http://schemas.microsoft.com/office/drawing/2014/main" id="{82B3E558-B747-92D8-CD92-E84BC84D152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46286" y="1474019"/>
            <a:ext cx="6024914" cy="47211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39EB67-D784-95D6-FE7A-0BDE5BC67AB3}"/>
              </a:ext>
            </a:extLst>
          </p:cNvPr>
          <p:cNvSpPr txBox="1"/>
          <p:nvPr/>
        </p:nvSpPr>
        <p:spPr>
          <a:xfrm>
            <a:off x="355261" y="4717828"/>
            <a:ext cx="3887555" cy="1477328"/>
          </a:xfrm>
          <a:prstGeom prst="rect">
            <a:avLst/>
          </a:prstGeom>
          <a:noFill/>
        </p:spPr>
        <p:txBody>
          <a:bodyPr wrap="square">
            <a:spAutoFit/>
          </a:bodyPr>
          <a:lstStyle/>
          <a:p>
            <a:r>
              <a:rPr lang="en-US" b="0" i="0" u="none" strike="noStrike" dirty="0">
                <a:solidFill>
                  <a:srgbClr val="222222"/>
                </a:solidFill>
                <a:effectLst/>
                <a:highlight>
                  <a:srgbClr val="FFFFFF"/>
                </a:highlight>
                <a:latin typeface="-apple-system"/>
              </a:rPr>
              <a:t>Khader, F., Müller-</a:t>
            </a:r>
            <a:r>
              <a:rPr lang="en-US" b="0" i="0" u="none" strike="noStrike" dirty="0" err="1">
                <a:solidFill>
                  <a:srgbClr val="222222"/>
                </a:solidFill>
                <a:effectLst/>
                <a:highlight>
                  <a:srgbClr val="FFFFFF"/>
                </a:highlight>
                <a:latin typeface="-apple-system"/>
              </a:rPr>
              <a:t>Franzes</a:t>
            </a:r>
            <a:r>
              <a:rPr lang="en-US" b="0" i="0" u="none" strike="noStrike" dirty="0">
                <a:solidFill>
                  <a:srgbClr val="222222"/>
                </a:solidFill>
                <a:effectLst/>
                <a:highlight>
                  <a:srgbClr val="FFFFFF"/>
                </a:highlight>
                <a:latin typeface="-apple-system"/>
              </a:rPr>
              <a:t>, G., Tayebi </a:t>
            </a:r>
            <a:r>
              <a:rPr lang="en-US" b="0" i="0" u="none" strike="noStrike" dirty="0" err="1">
                <a:solidFill>
                  <a:srgbClr val="222222"/>
                </a:solidFill>
                <a:effectLst/>
                <a:highlight>
                  <a:srgbClr val="FFFFFF"/>
                </a:highlight>
                <a:latin typeface="-apple-system"/>
              </a:rPr>
              <a:t>Arasteh</a:t>
            </a:r>
            <a:r>
              <a:rPr lang="en-US" b="0" i="0" u="none" strike="noStrike" dirty="0">
                <a:solidFill>
                  <a:srgbClr val="222222"/>
                </a:solidFill>
                <a:effectLst/>
                <a:highlight>
                  <a:srgbClr val="FFFFFF"/>
                </a:highlight>
                <a:latin typeface="-apple-system"/>
              </a:rPr>
              <a:t>, S. </a:t>
            </a:r>
            <a:r>
              <a:rPr lang="en-US" b="0" i="1" u="none" strike="noStrike" dirty="0">
                <a:solidFill>
                  <a:srgbClr val="222222"/>
                </a:solidFill>
                <a:effectLst/>
                <a:latin typeface="-apple-system"/>
              </a:rPr>
              <a:t>et al.</a:t>
            </a:r>
            <a:r>
              <a:rPr lang="en-US" b="0" i="0" u="none" strike="noStrike" dirty="0">
                <a:solidFill>
                  <a:srgbClr val="222222"/>
                </a:solidFill>
                <a:effectLst/>
                <a:highlight>
                  <a:srgbClr val="FFFFFF"/>
                </a:highlight>
                <a:latin typeface="-apple-system"/>
              </a:rPr>
              <a:t> Denoising diffusion probabilistic models for 3D medical image generation. </a:t>
            </a:r>
            <a:r>
              <a:rPr lang="en-US" b="0" i="1" u="none" strike="noStrike" dirty="0">
                <a:solidFill>
                  <a:srgbClr val="222222"/>
                </a:solidFill>
                <a:effectLst/>
                <a:latin typeface="-apple-system"/>
              </a:rPr>
              <a:t>Sci Rep</a:t>
            </a:r>
            <a:r>
              <a:rPr lang="en-US" b="0" i="0" u="none" strike="noStrike" dirty="0">
                <a:solidFill>
                  <a:srgbClr val="222222"/>
                </a:solidFill>
                <a:effectLst/>
                <a:highlight>
                  <a:srgbClr val="FFFFFF"/>
                </a:highlight>
                <a:latin typeface="-apple-system"/>
              </a:rPr>
              <a:t> </a:t>
            </a:r>
            <a:r>
              <a:rPr lang="en-US" b="1" i="0" u="none" strike="noStrike" dirty="0">
                <a:solidFill>
                  <a:srgbClr val="222222"/>
                </a:solidFill>
                <a:effectLst/>
                <a:latin typeface="-apple-system"/>
              </a:rPr>
              <a:t>13</a:t>
            </a:r>
            <a:r>
              <a:rPr lang="en-US" b="0" i="0" u="none" strike="noStrike" dirty="0">
                <a:solidFill>
                  <a:srgbClr val="222222"/>
                </a:solidFill>
                <a:effectLst/>
                <a:highlight>
                  <a:srgbClr val="FFFFFF"/>
                </a:highlight>
                <a:latin typeface="-apple-system"/>
              </a:rPr>
              <a:t>, 7303 (2023). </a:t>
            </a:r>
            <a:endParaRPr lang="en-US" dirty="0"/>
          </a:p>
        </p:txBody>
      </p:sp>
      <p:sp>
        <p:nvSpPr>
          <p:cNvPr id="7" name="TextBox 6">
            <a:extLst>
              <a:ext uri="{FF2B5EF4-FFF2-40B4-BE49-F238E27FC236}">
                <a16:creationId xmlns:a16="http://schemas.microsoft.com/office/drawing/2014/main" id="{1D1CAC41-C455-969E-E3A3-72D026EED6B0}"/>
              </a:ext>
            </a:extLst>
          </p:cNvPr>
          <p:cNvSpPr txBox="1"/>
          <p:nvPr/>
        </p:nvSpPr>
        <p:spPr>
          <a:xfrm>
            <a:off x="548639" y="1442443"/>
            <a:ext cx="3401569" cy="2308324"/>
          </a:xfrm>
          <a:prstGeom prst="rect">
            <a:avLst/>
          </a:prstGeom>
          <a:noFill/>
        </p:spPr>
        <p:txBody>
          <a:bodyPr wrap="square" rtlCol="0">
            <a:spAutoFit/>
          </a:bodyPr>
          <a:lstStyle/>
          <a:p>
            <a:r>
              <a:rPr lang="en-US" u="sng" dirty="0"/>
              <a:t>Use cases:</a:t>
            </a:r>
          </a:p>
          <a:p>
            <a:endParaRPr lang="en-US" dirty="0"/>
          </a:p>
          <a:p>
            <a:pPr marL="285750" indent="-285750">
              <a:buFont typeface="Arial" panose="020B0604020202020204" pitchFamily="34" charset="0"/>
              <a:buChar char="•"/>
            </a:pPr>
            <a:r>
              <a:rPr lang="en-US" dirty="0"/>
              <a:t>Privacy / data sharing</a:t>
            </a:r>
          </a:p>
          <a:p>
            <a:pPr marL="285750" indent="-285750">
              <a:buFont typeface="Arial" panose="020B0604020202020204" pitchFamily="34" charset="0"/>
              <a:buChar char="•"/>
            </a:pPr>
            <a:r>
              <a:rPr lang="en-US" dirty="0"/>
              <a:t>Enrich dataset, e.g. to achieve broader coverage of physiologic variability</a:t>
            </a:r>
          </a:p>
          <a:p>
            <a:pPr marL="285750" indent="-285750">
              <a:buFont typeface="Arial" panose="020B0604020202020204" pitchFamily="34" charset="0"/>
              <a:buChar char="•"/>
            </a:pPr>
            <a:r>
              <a:rPr lang="en-US" dirty="0"/>
              <a:t>Anomaly detection</a:t>
            </a:r>
          </a:p>
          <a:p>
            <a:pPr marL="285750" indent="-285750">
              <a:buFont typeface="Arial" panose="020B0604020202020204" pitchFamily="34" charset="0"/>
              <a:buChar char="•"/>
            </a:pPr>
            <a:r>
              <a:rPr lang="en-US" dirty="0"/>
              <a:t>Image denoising</a:t>
            </a:r>
          </a:p>
        </p:txBody>
      </p:sp>
    </p:spTree>
    <p:extLst>
      <p:ext uri="{BB962C8B-B14F-4D97-AF65-F5344CB8AC3E}">
        <p14:creationId xmlns:p14="http://schemas.microsoft.com/office/powerpoint/2010/main" val="421464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95E4-B286-C049-AF5F-4D6F18200408}"/>
              </a:ext>
            </a:extLst>
          </p:cNvPr>
          <p:cNvSpPr>
            <a:spLocks noGrp="1"/>
          </p:cNvSpPr>
          <p:nvPr>
            <p:ph type="title"/>
          </p:nvPr>
        </p:nvSpPr>
        <p:spPr/>
        <p:txBody>
          <a:bodyPr/>
          <a:lstStyle/>
          <a:p>
            <a:r>
              <a:rPr lang="en-US" dirty="0"/>
              <a:t>Generation of Synthetic Medical Images</a:t>
            </a:r>
          </a:p>
        </p:txBody>
      </p:sp>
      <p:sp>
        <p:nvSpPr>
          <p:cNvPr id="3" name="TextBox 2">
            <a:extLst>
              <a:ext uri="{FF2B5EF4-FFF2-40B4-BE49-F238E27FC236}">
                <a16:creationId xmlns:a16="http://schemas.microsoft.com/office/drawing/2014/main" id="{68CCD4FC-DAE1-1419-2F0D-7EE02B140656}"/>
              </a:ext>
            </a:extLst>
          </p:cNvPr>
          <p:cNvSpPr txBox="1"/>
          <p:nvPr/>
        </p:nvSpPr>
        <p:spPr>
          <a:xfrm>
            <a:off x="0" y="6488668"/>
            <a:ext cx="31205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-&gt; Other Vision Applications</a:t>
            </a:r>
          </a:p>
        </p:txBody>
      </p:sp>
      <p:pic>
        <p:nvPicPr>
          <p:cNvPr id="3074" name="Picture 2" descr="Figure 1">
            <a:extLst>
              <a:ext uri="{FF2B5EF4-FFF2-40B4-BE49-F238E27FC236}">
                <a16:creationId xmlns:a16="http://schemas.microsoft.com/office/drawing/2014/main" id="{6717825F-4F16-27DD-13BA-819A1E3CA3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40592" y="1408652"/>
            <a:ext cx="9239344" cy="37859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18A9BC-91AC-BBF5-7E9C-FE7D6FCA8847}"/>
              </a:ext>
            </a:extLst>
          </p:cNvPr>
          <p:cNvSpPr txBox="1"/>
          <p:nvPr/>
        </p:nvSpPr>
        <p:spPr>
          <a:xfrm>
            <a:off x="235458" y="5379978"/>
            <a:ext cx="6121908" cy="923330"/>
          </a:xfrm>
          <a:prstGeom prst="rect">
            <a:avLst/>
          </a:prstGeom>
          <a:noFill/>
        </p:spPr>
        <p:txBody>
          <a:bodyPr wrap="square">
            <a:spAutoFit/>
          </a:bodyPr>
          <a:lstStyle/>
          <a:p>
            <a:r>
              <a:rPr lang="en-US" b="0" i="0" u="none" strike="noStrike" dirty="0">
                <a:solidFill>
                  <a:srgbClr val="222222"/>
                </a:solidFill>
                <a:effectLst/>
                <a:highlight>
                  <a:srgbClr val="FFFFFF"/>
                </a:highlight>
                <a:latin typeface="-apple-system"/>
              </a:rPr>
              <a:t>Kim, M., Kim, Y.N., Jang, M. </a:t>
            </a:r>
            <a:r>
              <a:rPr lang="en-US" b="0" i="1" u="none" strike="noStrike" dirty="0">
                <a:solidFill>
                  <a:srgbClr val="222222"/>
                </a:solidFill>
                <a:effectLst/>
                <a:latin typeface="-apple-system"/>
              </a:rPr>
              <a:t>et al.</a:t>
            </a:r>
            <a:r>
              <a:rPr lang="en-US" b="0" i="0" u="none" strike="noStrike" dirty="0">
                <a:solidFill>
                  <a:srgbClr val="222222"/>
                </a:solidFill>
                <a:effectLst/>
                <a:highlight>
                  <a:srgbClr val="FFFFFF"/>
                </a:highlight>
                <a:latin typeface="-apple-system"/>
              </a:rPr>
              <a:t> Synthesizing realistic high-resolution retina image by style-based generative adversarial network and its utilization. </a:t>
            </a:r>
            <a:r>
              <a:rPr lang="en-US" b="0" i="1" u="none" strike="noStrike" dirty="0">
                <a:solidFill>
                  <a:srgbClr val="222222"/>
                </a:solidFill>
                <a:effectLst/>
                <a:latin typeface="-apple-system"/>
              </a:rPr>
              <a:t>Sci Rep</a:t>
            </a:r>
            <a:r>
              <a:rPr lang="en-US" b="0" i="0" u="none" strike="noStrike" dirty="0">
                <a:solidFill>
                  <a:srgbClr val="222222"/>
                </a:solidFill>
                <a:effectLst/>
                <a:highlight>
                  <a:srgbClr val="FFFFFF"/>
                </a:highlight>
                <a:latin typeface="-apple-system"/>
              </a:rPr>
              <a:t> </a:t>
            </a:r>
            <a:r>
              <a:rPr lang="en-US" b="1" i="0" u="none" strike="noStrike" dirty="0">
                <a:solidFill>
                  <a:srgbClr val="222222"/>
                </a:solidFill>
                <a:effectLst/>
                <a:latin typeface="-apple-system"/>
              </a:rPr>
              <a:t>12</a:t>
            </a:r>
            <a:r>
              <a:rPr lang="en-US" b="0" i="0" u="none" strike="noStrike" dirty="0">
                <a:solidFill>
                  <a:srgbClr val="222222"/>
                </a:solidFill>
                <a:effectLst/>
                <a:highlight>
                  <a:srgbClr val="FFFFFF"/>
                </a:highlight>
                <a:latin typeface="-apple-system"/>
              </a:rPr>
              <a:t>, 17307 (2022). </a:t>
            </a:r>
            <a:endParaRPr lang="en-US" dirty="0"/>
          </a:p>
        </p:txBody>
      </p:sp>
    </p:spTree>
    <p:extLst>
      <p:ext uri="{BB962C8B-B14F-4D97-AF65-F5344CB8AC3E}">
        <p14:creationId xmlns:p14="http://schemas.microsoft.com/office/powerpoint/2010/main" val="2559561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n eye&#10;&#10;Description automatically generated">
            <a:extLst>
              <a:ext uri="{FF2B5EF4-FFF2-40B4-BE49-F238E27FC236}">
                <a16:creationId xmlns:a16="http://schemas.microsoft.com/office/drawing/2014/main" id="{FF20899B-1796-F9C8-03B3-57BCAFA046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8116" y="4211827"/>
            <a:ext cx="914400" cy="914400"/>
          </a:xfrm>
          <a:prstGeom prst="rect">
            <a:avLst/>
          </a:prstGeom>
        </p:spPr>
      </p:pic>
      <p:pic>
        <p:nvPicPr>
          <p:cNvPr id="3" name="Picture 2" descr="A close up of a green eye&#10;&#10;Description automatically generated">
            <a:extLst>
              <a:ext uri="{FF2B5EF4-FFF2-40B4-BE49-F238E27FC236}">
                <a16:creationId xmlns:a16="http://schemas.microsoft.com/office/drawing/2014/main" id="{13BFC4DA-0FF0-554B-8CDA-D7C68E652D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47581" y="4212704"/>
            <a:ext cx="914400" cy="914400"/>
          </a:xfrm>
          <a:prstGeom prst="rect">
            <a:avLst/>
          </a:prstGeom>
        </p:spPr>
      </p:pic>
      <p:pic>
        <p:nvPicPr>
          <p:cNvPr id="5" name="Picture 4" descr="A close-up of an eye&#10;&#10;Description automatically generated">
            <a:extLst>
              <a:ext uri="{FF2B5EF4-FFF2-40B4-BE49-F238E27FC236}">
                <a16:creationId xmlns:a16="http://schemas.microsoft.com/office/drawing/2014/main" id="{BB9AD367-AEED-DBBC-82CC-8781114006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5427" y="4211827"/>
            <a:ext cx="914400" cy="914400"/>
          </a:xfrm>
          <a:prstGeom prst="rect">
            <a:avLst/>
          </a:prstGeom>
        </p:spPr>
      </p:pic>
      <p:pic>
        <p:nvPicPr>
          <p:cNvPr id="6" name="Picture 5" descr="A close-up of a blue eyeball&#10;&#10;Description automatically generated">
            <a:extLst>
              <a:ext uri="{FF2B5EF4-FFF2-40B4-BE49-F238E27FC236}">
                <a16:creationId xmlns:a16="http://schemas.microsoft.com/office/drawing/2014/main" id="{B56BC341-F499-3BBB-061F-FF60DAE9B4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1027" y="4211827"/>
            <a:ext cx="914400" cy="914400"/>
          </a:xfrm>
          <a:prstGeom prst="rect">
            <a:avLst/>
          </a:prstGeom>
        </p:spPr>
      </p:pic>
      <p:pic>
        <p:nvPicPr>
          <p:cNvPr id="8" name="Picture 7" descr="A close-up of a red and green eye&#10;&#10;Description automatically generated">
            <a:extLst>
              <a:ext uri="{FF2B5EF4-FFF2-40B4-BE49-F238E27FC236}">
                <a16:creationId xmlns:a16="http://schemas.microsoft.com/office/drawing/2014/main" id="{8E43A8DC-53AD-682D-7ADA-C8355E7E2A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62516" y="4211827"/>
            <a:ext cx="914400" cy="914400"/>
          </a:xfrm>
          <a:prstGeom prst="rect">
            <a:avLst/>
          </a:prstGeom>
        </p:spPr>
      </p:pic>
      <p:sp>
        <p:nvSpPr>
          <p:cNvPr id="9" name="TextBox 8">
            <a:extLst>
              <a:ext uri="{FF2B5EF4-FFF2-40B4-BE49-F238E27FC236}">
                <a16:creationId xmlns:a16="http://schemas.microsoft.com/office/drawing/2014/main" id="{3FF79D70-3644-4929-4D9F-65575EB7784E}"/>
              </a:ext>
            </a:extLst>
          </p:cNvPr>
          <p:cNvSpPr txBox="1"/>
          <p:nvPr/>
        </p:nvSpPr>
        <p:spPr>
          <a:xfrm>
            <a:off x="6234419" y="3735289"/>
            <a:ext cx="4813064" cy="420564"/>
          </a:xfrm>
          <a:prstGeom prst="rect">
            <a:avLst/>
          </a:prstGeom>
          <a:noFill/>
        </p:spPr>
        <p:txBody>
          <a:bodyPr wrap="square" rtlCol="0">
            <a:spAutoFit/>
          </a:bodyPr>
          <a:lstStyle/>
          <a:p>
            <a:pPr algn="ctr"/>
            <a:r>
              <a:rPr lang="en-US" sz="2133" dirty="0">
                <a:latin typeface="Arial" panose="020B0604020202020204" pitchFamily="34" charset="0"/>
                <a:cs typeface="Arial" panose="020B0604020202020204" pitchFamily="34" charset="0"/>
              </a:rPr>
              <a:t>Synthetic Diseased</a:t>
            </a:r>
            <a:r>
              <a:rPr lang="en-US" sz="2133" dirty="0">
                <a:solidFill>
                  <a:schemeClr val="bg1"/>
                </a:solidFill>
                <a:latin typeface="Arial" panose="020B0604020202020204" pitchFamily="34" charset="0"/>
                <a:cs typeface="Arial" panose="020B0604020202020204" pitchFamily="34" charset="0"/>
              </a:rPr>
              <a:t>.</a:t>
            </a:r>
          </a:p>
        </p:txBody>
      </p:sp>
      <p:pic>
        <p:nvPicPr>
          <p:cNvPr id="10" name="Picture 9" descr="A close up of an eye&#10;&#10;Description automatically generated">
            <a:extLst>
              <a:ext uri="{FF2B5EF4-FFF2-40B4-BE49-F238E27FC236}">
                <a16:creationId xmlns:a16="http://schemas.microsoft.com/office/drawing/2014/main" id="{BD82820D-41D6-A488-76DD-CF0E96B957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5631" y="4212881"/>
            <a:ext cx="914400" cy="914400"/>
          </a:xfrm>
          <a:prstGeom prst="rect">
            <a:avLst/>
          </a:prstGeom>
        </p:spPr>
      </p:pic>
      <p:pic>
        <p:nvPicPr>
          <p:cNvPr id="11" name="Picture 10" descr="A close up of an eye&#10;&#10;Description automatically generated">
            <a:extLst>
              <a:ext uri="{FF2B5EF4-FFF2-40B4-BE49-F238E27FC236}">
                <a16:creationId xmlns:a16="http://schemas.microsoft.com/office/drawing/2014/main" id="{507C3B2E-01A5-55EF-A76F-A0096CED83E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20031" y="4211827"/>
            <a:ext cx="914400" cy="914400"/>
          </a:xfrm>
          <a:prstGeom prst="rect">
            <a:avLst/>
          </a:prstGeom>
        </p:spPr>
      </p:pic>
      <p:pic>
        <p:nvPicPr>
          <p:cNvPr id="12" name="Picture 11" descr="A close up of an eye&#10;&#10;Description automatically generated">
            <a:extLst>
              <a:ext uri="{FF2B5EF4-FFF2-40B4-BE49-F238E27FC236}">
                <a16:creationId xmlns:a16="http://schemas.microsoft.com/office/drawing/2014/main" id="{C5FFD9C6-C319-3755-C449-A782AB52BC7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34431" y="4211827"/>
            <a:ext cx="914400" cy="914400"/>
          </a:xfrm>
          <a:prstGeom prst="rect">
            <a:avLst/>
          </a:prstGeom>
        </p:spPr>
      </p:pic>
      <p:pic>
        <p:nvPicPr>
          <p:cNvPr id="13" name="Picture 12" descr="A close up of an eye&#10;&#10;Description automatically generated">
            <a:extLst>
              <a:ext uri="{FF2B5EF4-FFF2-40B4-BE49-F238E27FC236}">
                <a16:creationId xmlns:a16="http://schemas.microsoft.com/office/drawing/2014/main" id="{8D2444E2-532D-6789-CAFF-14F61BB9878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63231" y="4211827"/>
            <a:ext cx="914400" cy="914400"/>
          </a:xfrm>
          <a:prstGeom prst="rect">
            <a:avLst/>
          </a:prstGeom>
        </p:spPr>
      </p:pic>
      <p:pic>
        <p:nvPicPr>
          <p:cNvPr id="15" name="Picture 14" descr="A close up of an eye&#10;&#10;Description automatically generated">
            <a:extLst>
              <a:ext uri="{FF2B5EF4-FFF2-40B4-BE49-F238E27FC236}">
                <a16:creationId xmlns:a16="http://schemas.microsoft.com/office/drawing/2014/main" id="{9045FEF6-C49A-BE53-1ED9-294EDF6CCED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962516" y="2322997"/>
            <a:ext cx="914400" cy="914400"/>
          </a:xfrm>
          <a:prstGeom prst="rect">
            <a:avLst/>
          </a:prstGeom>
        </p:spPr>
      </p:pic>
      <p:pic>
        <p:nvPicPr>
          <p:cNvPr id="16" name="Picture 15" descr="A close up of an eye&#10;&#10;Description automatically generated">
            <a:extLst>
              <a:ext uri="{FF2B5EF4-FFF2-40B4-BE49-F238E27FC236}">
                <a16:creationId xmlns:a16="http://schemas.microsoft.com/office/drawing/2014/main" id="{02068E35-A324-AA44-DBE6-FF23F3240E8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61981" y="2322997"/>
            <a:ext cx="914400" cy="914400"/>
          </a:xfrm>
          <a:prstGeom prst="rect">
            <a:avLst/>
          </a:prstGeom>
        </p:spPr>
      </p:pic>
      <p:pic>
        <p:nvPicPr>
          <p:cNvPr id="17" name="Picture 16" descr="A close up of an eye&#10;&#10;Description automatically generated">
            <a:extLst>
              <a:ext uri="{FF2B5EF4-FFF2-40B4-BE49-F238E27FC236}">
                <a16:creationId xmlns:a16="http://schemas.microsoft.com/office/drawing/2014/main" id="{7877819F-0AC8-941F-39D0-290C64015B8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147581" y="2322997"/>
            <a:ext cx="914400" cy="914400"/>
          </a:xfrm>
          <a:prstGeom prst="rect">
            <a:avLst/>
          </a:prstGeom>
        </p:spPr>
      </p:pic>
      <p:pic>
        <p:nvPicPr>
          <p:cNvPr id="18" name="Picture 17" descr="A close up of an eye&#10;&#10;Description automatically generated">
            <a:extLst>
              <a:ext uri="{FF2B5EF4-FFF2-40B4-BE49-F238E27FC236}">
                <a16:creationId xmlns:a16="http://schemas.microsoft.com/office/drawing/2014/main" id="{5ED310AD-2526-4398-398F-F74D73FA223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247047" y="2322997"/>
            <a:ext cx="914400" cy="914400"/>
          </a:xfrm>
          <a:prstGeom prst="rect">
            <a:avLst/>
          </a:prstGeom>
        </p:spPr>
      </p:pic>
      <p:pic>
        <p:nvPicPr>
          <p:cNvPr id="19" name="Picture 18" descr="A close-up of an eyeball&#10;&#10;Description automatically generated">
            <a:extLst>
              <a:ext uri="{FF2B5EF4-FFF2-40B4-BE49-F238E27FC236}">
                <a16:creationId xmlns:a16="http://schemas.microsoft.com/office/drawing/2014/main" id="{49A70A60-83AB-307F-B882-162547018D1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32647" y="2322997"/>
            <a:ext cx="914400" cy="914400"/>
          </a:xfrm>
          <a:prstGeom prst="rect">
            <a:avLst/>
          </a:prstGeom>
        </p:spPr>
      </p:pic>
      <p:sp>
        <p:nvSpPr>
          <p:cNvPr id="20" name="TextBox 19">
            <a:extLst>
              <a:ext uri="{FF2B5EF4-FFF2-40B4-BE49-F238E27FC236}">
                <a16:creationId xmlns:a16="http://schemas.microsoft.com/office/drawing/2014/main" id="{EE0FE388-CD09-F500-4651-3736E5D160A2}"/>
              </a:ext>
            </a:extLst>
          </p:cNvPr>
          <p:cNvSpPr txBox="1"/>
          <p:nvPr/>
        </p:nvSpPr>
        <p:spPr>
          <a:xfrm>
            <a:off x="6234419" y="1847920"/>
            <a:ext cx="4813064" cy="420564"/>
          </a:xfrm>
          <a:prstGeom prst="rect">
            <a:avLst/>
          </a:prstGeom>
          <a:noFill/>
        </p:spPr>
        <p:txBody>
          <a:bodyPr wrap="square" rtlCol="0">
            <a:spAutoFit/>
          </a:bodyPr>
          <a:lstStyle/>
          <a:p>
            <a:pPr algn="ctr"/>
            <a:r>
              <a:rPr lang="en-US" sz="2133" dirty="0">
                <a:latin typeface="Arial" panose="020B0604020202020204" pitchFamily="34" charset="0"/>
                <a:cs typeface="Arial" panose="020B0604020202020204" pitchFamily="34" charset="0"/>
              </a:rPr>
              <a:t>Real Diseased (n=27)</a:t>
            </a:r>
            <a:r>
              <a:rPr lang="en-US" sz="2133" dirty="0">
                <a:solidFill>
                  <a:schemeClr val="bg1"/>
                </a:solidFill>
                <a:latin typeface="Arial" panose="020B0604020202020204" pitchFamily="34" charset="0"/>
                <a:cs typeface="Arial" panose="020B0604020202020204" pitchFamily="34" charset="0"/>
              </a:rPr>
              <a:t>.</a:t>
            </a:r>
          </a:p>
        </p:txBody>
      </p:sp>
      <p:pic>
        <p:nvPicPr>
          <p:cNvPr id="21" name="Picture 20">
            <a:extLst>
              <a:ext uri="{FF2B5EF4-FFF2-40B4-BE49-F238E27FC236}">
                <a16:creationId xmlns:a16="http://schemas.microsoft.com/office/drawing/2014/main" id="{60D68D51-4A0A-DAB9-06FE-FE83D100612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744671" y="2322997"/>
            <a:ext cx="914400" cy="914400"/>
          </a:xfrm>
          <a:prstGeom prst="rect">
            <a:avLst/>
          </a:prstGeom>
        </p:spPr>
      </p:pic>
      <p:pic>
        <p:nvPicPr>
          <p:cNvPr id="22" name="Picture 21">
            <a:extLst>
              <a:ext uri="{FF2B5EF4-FFF2-40B4-BE49-F238E27FC236}">
                <a16:creationId xmlns:a16="http://schemas.microsoft.com/office/drawing/2014/main" id="{71B2EB78-E889-521F-3A51-9F78385039B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39551" y="2322997"/>
            <a:ext cx="914400" cy="914400"/>
          </a:xfrm>
          <a:prstGeom prst="rect">
            <a:avLst/>
          </a:prstGeom>
        </p:spPr>
      </p:pic>
      <p:pic>
        <p:nvPicPr>
          <p:cNvPr id="23" name="Picture 22">
            <a:extLst>
              <a:ext uri="{FF2B5EF4-FFF2-40B4-BE49-F238E27FC236}">
                <a16:creationId xmlns:a16="http://schemas.microsoft.com/office/drawing/2014/main" id="{72E9888F-D4EF-EE83-1097-B62985F7B8D2}"/>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934431" y="2322997"/>
            <a:ext cx="914400" cy="914400"/>
          </a:xfrm>
          <a:prstGeom prst="rect">
            <a:avLst/>
          </a:prstGeom>
        </p:spPr>
      </p:pic>
      <p:pic>
        <p:nvPicPr>
          <p:cNvPr id="24" name="Picture 23">
            <a:extLst>
              <a:ext uri="{FF2B5EF4-FFF2-40B4-BE49-F238E27FC236}">
                <a16:creationId xmlns:a16="http://schemas.microsoft.com/office/drawing/2014/main" id="{400E996A-49B3-AB00-30FE-97B3603F71E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020031" y="2322997"/>
            <a:ext cx="914400" cy="914400"/>
          </a:xfrm>
          <a:prstGeom prst="rect">
            <a:avLst/>
          </a:prstGeom>
        </p:spPr>
      </p:pic>
      <p:pic>
        <p:nvPicPr>
          <p:cNvPr id="25" name="Picture 24">
            <a:extLst>
              <a:ext uri="{FF2B5EF4-FFF2-40B4-BE49-F238E27FC236}">
                <a16:creationId xmlns:a16="http://schemas.microsoft.com/office/drawing/2014/main" id="{224547B1-0F98-7215-C1F7-442E64D2BF0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05631" y="2322997"/>
            <a:ext cx="914400" cy="914400"/>
          </a:xfrm>
          <a:prstGeom prst="rect">
            <a:avLst/>
          </a:prstGeom>
        </p:spPr>
      </p:pic>
      <p:sp>
        <p:nvSpPr>
          <p:cNvPr id="26" name="TextBox 25">
            <a:extLst>
              <a:ext uri="{FF2B5EF4-FFF2-40B4-BE49-F238E27FC236}">
                <a16:creationId xmlns:a16="http://schemas.microsoft.com/office/drawing/2014/main" id="{6F2A7819-6BE2-936A-C7DC-09703CC1098B}"/>
              </a:ext>
            </a:extLst>
          </p:cNvPr>
          <p:cNvSpPr txBox="1"/>
          <p:nvPr/>
        </p:nvSpPr>
        <p:spPr>
          <a:xfrm>
            <a:off x="985099" y="1847920"/>
            <a:ext cx="4813064" cy="420564"/>
          </a:xfrm>
          <a:prstGeom prst="rect">
            <a:avLst/>
          </a:prstGeom>
          <a:noFill/>
        </p:spPr>
        <p:txBody>
          <a:bodyPr wrap="square" rtlCol="0">
            <a:spAutoFit/>
          </a:bodyPr>
          <a:lstStyle/>
          <a:p>
            <a:pPr algn="ctr"/>
            <a:r>
              <a:rPr lang="en-US" sz="2133" dirty="0">
                <a:latin typeface="Arial" panose="020B0604020202020204" pitchFamily="34" charset="0"/>
                <a:cs typeface="Arial" panose="020B0604020202020204" pitchFamily="34" charset="0"/>
              </a:rPr>
              <a:t>Real Healthy (n=57)</a:t>
            </a:r>
            <a:endParaRPr lang="en-US" sz="2133" dirty="0">
              <a:solidFill>
                <a:schemeClr val="bg1"/>
              </a:solidFill>
              <a:latin typeface="Arial" panose="020B0604020202020204" pitchFamily="34" charset="0"/>
              <a:cs typeface="Arial" panose="020B0604020202020204" pitchFamily="34" charset="0"/>
            </a:endParaRPr>
          </a:p>
        </p:txBody>
      </p:sp>
      <p:pic>
        <p:nvPicPr>
          <p:cNvPr id="27" name="Picture 26" descr="A close up of an eye&#10;&#10;Description automatically generated">
            <a:extLst>
              <a:ext uri="{FF2B5EF4-FFF2-40B4-BE49-F238E27FC236}">
                <a16:creationId xmlns:a16="http://schemas.microsoft.com/office/drawing/2014/main" id="{39B711B6-05E4-7F74-5C1F-539435018C1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848831" y="4211827"/>
            <a:ext cx="914400" cy="914400"/>
          </a:xfrm>
          <a:prstGeom prst="rect">
            <a:avLst/>
          </a:prstGeom>
        </p:spPr>
      </p:pic>
      <p:sp>
        <p:nvSpPr>
          <p:cNvPr id="28" name="TextBox 27">
            <a:extLst>
              <a:ext uri="{FF2B5EF4-FFF2-40B4-BE49-F238E27FC236}">
                <a16:creationId xmlns:a16="http://schemas.microsoft.com/office/drawing/2014/main" id="{B6A17D3D-EA14-8E26-231B-09DE05ED33FF}"/>
              </a:ext>
            </a:extLst>
          </p:cNvPr>
          <p:cNvSpPr txBox="1"/>
          <p:nvPr/>
        </p:nvSpPr>
        <p:spPr>
          <a:xfrm>
            <a:off x="7367083" y="6395125"/>
            <a:ext cx="5037872" cy="338554"/>
          </a:xfrm>
          <a:prstGeom prst="rect">
            <a:avLst/>
          </a:prstGeom>
          <a:noFill/>
        </p:spPr>
        <p:txBody>
          <a:bodyPr wrap="square" rtlCol="0">
            <a:spAutoFit/>
          </a:bodyPr>
          <a:lstStyle/>
          <a:p>
            <a:r>
              <a:rPr lang="en-US" sz="1600" dirty="0"/>
              <a:t>(Daniel Wang et al., IOVS 2024;65:ARVO Abstract 2362)</a:t>
            </a:r>
          </a:p>
        </p:txBody>
      </p:sp>
      <p:sp>
        <p:nvSpPr>
          <p:cNvPr id="29" name="Down Arrow 28">
            <a:extLst>
              <a:ext uri="{FF2B5EF4-FFF2-40B4-BE49-F238E27FC236}">
                <a16:creationId xmlns:a16="http://schemas.microsoft.com/office/drawing/2014/main" id="{951CB3B0-6D13-7394-E005-9D193977949B}"/>
              </a:ext>
            </a:extLst>
          </p:cNvPr>
          <p:cNvSpPr/>
          <p:nvPr/>
        </p:nvSpPr>
        <p:spPr>
          <a:xfrm>
            <a:off x="3221382" y="3253545"/>
            <a:ext cx="340497" cy="485652"/>
          </a:xfrm>
          <a:prstGeom prst="downArrow">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Down Arrow 29">
            <a:extLst>
              <a:ext uri="{FF2B5EF4-FFF2-40B4-BE49-F238E27FC236}">
                <a16:creationId xmlns:a16="http://schemas.microsoft.com/office/drawing/2014/main" id="{24A3481A-5EE6-A6BF-690A-167F64218E0E}"/>
              </a:ext>
            </a:extLst>
          </p:cNvPr>
          <p:cNvSpPr/>
          <p:nvPr/>
        </p:nvSpPr>
        <p:spPr>
          <a:xfrm>
            <a:off x="8470702" y="3253543"/>
            <a:ext cx="340497" cy="485652"/>
          </a:xfrm>
          <a:prstGeom prst="downArrow">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Title 4">
            <a:extLst>
              <a:ext uri="{FF2B5EF4-FFF2-40B4-BE49-F238E27FC236}">
                <a16:creationId xmlns:a16="http://schemas.microsoft.com/office/drawing/2014/main" id="{9D6C03D5-B3CA-2A7D-3936-F435E934B028}"/>
              </a:ext>
            </a:extLst>
          </p:cNvPr>
          <p:cNvSpPr>
            <a:spLocks noGrp="1"/>
          </p:cNvSpPr>
          <p:nvPr>
            <p:ph type="title"/>
          </p:nvPr>
        </p:nvSpPr>
        <p:spPr>
          <a:xfrm>
            <a:off x="838200" y="365125"/>
            <a:ext cx="10515600" cy="1325563"/>
          </a:xfrm>
        </p:spPr>
        <p:txBody>
          <a:bodyPr>
            <a:noAutofit/>
          </a:bodyPr>
          <a:lstStyle/>
          <a:p>
            <a:r>
              <a:rPr lang="en-US" sz="4267" dirty="0"/>
              <a:t>Often predictive and generative models are complementary.</a:t>
            </a:r>
            <a:endParaRPr lang="en-US" sz="3200" dirty="0"/>
          </a:p>
        </p:txBody>
      </p:sp>
      <p:sp>
        <p:nvSpPr>
          <p:cNvPr id="33" name="TextBox 32">
            <a:extLst>
              <a:ext uri="{FF2B5EF4-FFF2-40B4-BE49-F238E27FC236}">
                <a16:creationId xmlns:a16="http://schemas.microsoft.com/office/drawing/2014/main" id="{B3C30AA1-7CA5-4AF5-D7DC-32DD18A36BB6}"/>
              </a:ext>
            </a:extLst>
          </p:cNvPr>
          <p:cNvSpPr txBox="1"/>
          <p:nvPr/>
        </p:nvSpPr>
        <p:spPr>
          <a:xfrm>
            <a:off x="985099" y="3735289"/>
            <a:ext cx="4813064" cy="420564"/>
          </a:xfrm>
          <a:prstGeom prst="rect">
            <a:avLst/>
          </a:prstGeom>
          <a:noFill/>
        </p:spPr>
        <p:txBody>
          <a:bodyPr wrap="square" rtlCol="0">
            <a:spAutoFit/>
          </a:bodyPr>
          <a:lstStyle/>
          <a:p>
            <a:pPr algn="ctr"/>
            <a:r>
              <a:rPr lang="en-US" sz="2133" dirty="0">
                <a:latin typeface="Arial" panose="020B0604020202020204" pitchFamily="34" charset="0"/>
                <a:cs typeface="Arial" panose="020B0604020202020204" pitchFamily="34" charset="0"/>
              </a:rPr>
              <a:t>Synthetic Healthy</a:t>
            </a:r>
            <a:r>
              <a:rPr lang="en-US" sz="2133" dirty="0">
                <a:solidFill>
                  <a:schemeClr val="bg1"/>
                </a:solidFill>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E0371581-7D0F-A493-E918-9221B51FC68B}"/>
              </a:ext>
            </a:extLst>
          </p:cNvPr>
          <p:cNvSpPr txBox="1"/>
          <p:nvPr/>
        </p:nvSpPr>
        <p:spPr>
          <a:xfrm>
            <a:off x="838200" y="5430759"/>
            <a:ext cx="6592736" cy="1118127"/>
          </a:xfrm>
          <a:prstGeom prst="rect">
            <a:avLst/>
          </a:prstGeom>
          <a:noFill/>
        </p:spPr>
        <p:txBody>
          <a:bodyPr wrap="square" rtlCol="0">
            <a:spAutoFit/>
          </a:bodyPr>
          <a:lstStyle/>
          <a:p>
            <a:r>
              <a:rPr lang="en-US" sz="2400" u="sng" dirty="0"/>
              <a:t>Microbial keratitis (MK) detection:</a:t>
            </a:r>
            <a:endParaRPr lang="en-US" sz="2133" dirty="0"/>
          </a:p>
          <a:p>
            <a:pPr marL="380990" indent="-380990">
              <a:buFont typeface="Arial" panose="020B0604020202020204" pitchFamily="34" charset="0"/>
              <a:buChar char="•"/>
            </a:pPr>
            <a:r>
              <a:rPr lang="en-US" sz="2133" dirty="0"/>
              <a:t>Learn to generate synthetic data (generative)</a:t>
            </a:r>
          </a:p>
          <a:p>
            <a:pPr marL="380990" indent="-380990">
              <a:buFont typeface="Arial" panose="020B0604020202020204" pitchFamily="34" charset="0"/>
              <a:buChar char="•"/>
            </a:pPr>
            <a:r>
              <a:rPr lang="en-US" sz="2133" dirty="0"/>
              <a:t>Train an MK detection model (predictive)</a:t>
            </a:r>
          </a:p>
        </p:txBody>
      </p:sp>
    </p:spTree>
    <p:extLst>
      <p:ext uri="{BB962C8B-B14F-4D97-AF65-F5344CB8AC3E}">
        <p14:creationId xmlns:p14="http://schemas.microsoft.com/office/powerpoint/2010/main" val="383795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49A4-FA40-BBC1-4045-DBD79F8EDC7E}"/>
              </a:ext>
            </a:extLst>
          </p:cNvPr>
          <p:cNvSpPr>
            <a:spLocks noGrp="1"/>
          </p:cNvSpPr>
          <p:nvPr>
            <p:ph type="title"/>
          </p:nvPr>
        </p:nvSpPr>
        <p:spPr/>
        <p:txBody>
          <a:bodyPr/>
          <a:lstStyle/>
          <a:p>
            <a:r>
              <a:rPr lang="en-US" dirty="0"/>
              <a:t>What do these have in common? </a:t>
            </a:r>
            <a:r>
              <a:rPr lang="en-US" i="1" u="sng" dirty="0"/>
              <a:t>fine-tuning</a:t>
            </a:r>
          </a:p>
        </p:txBody>
      </p:sp>
      <p:sp>
        <p:nvSpPr>
          <p:cNvPr id="3" name="Content Placeholder 2">
            <a:extLst>
              <a:ext uri="{FF2B5EF4-FFF2-40B4-BE49-F238E27FC236}">
                <a16:creationId xmlns:a16="http://schemas.microsoft.com/office/drawing/2014/main" id="{A16A59EF-6D51-B11A-AFD2-DD20F7C6A7B6}"/>
              </a:ext>
            </a:extLst>
          </p:cNvPr>
          <p:cNvSpPr>
            <a:spLocks noGrp="1"/>
          </p:cNvSpPr>
          <p:nvPr>
            <p:ph idx="1"/>
          </p:nvPr>
        </p:nvSpPr>
        <p:spPr/>
        <p:txBody>
          <a:bodyPr>
            <a:normAutofit lnSpcReduction="10000"/>
          </a:bodyPr>
          <a:lstStyle/>
          <a:p>
            <a:r>
              <a:rPr lang="en-US" dirty="0"/>
              <a:t>Predictions are made with a convolutional neural network (CNN)*, which is a neural network with </a:t>
            </a:r>
            <a:r>
              <a:rPr lang="en-US" i="1" dirty="0"/>
              <a:t>convolutional</a:t>
            </a:r>
            <a:r>
              <a:rPr lang="en-US" dirty="0"/>
              <a:t> (rather than </a:t>
            </a:r>
            <a:r>
              <a:rPr lang="en-US" i="1" dirty="0"/>
              <a:t>fully-connected</a:t>
            </a:r>
            <a:r>
              <a:rPr lang="en-US" dirty="0"/>
              <a:t>) layers.</a:t>
            </a:r>
          </a:p>
          <a:p>
            <a:endParaRPr lang="en-US" dirty="0"/>
          </a:p>
          <a:p>
            <a:r>
              <a:rPr lang="en-US" dirty="0"/>
              <a:t>These models </a:t>
            </a:r>
            <a:r>
              <a:rPr lang="en-US" u="sng" dirty="0"/>
              <a:t>are not trained from scratch</a:t>
            </a:r>
            <a:r>
              <a:rPr lang="en-US" dirty="0"/>
              <a:t>. Instead of beginning with random parameters, we begin with parameters learned from a different, usually non-medical task.</a:t>
            </a:r>
          </a:p>
          <a:p>
            <a:pPr lvl="1"/>
            <a:r>
              <a:rPr lang="en-US" dirty="0"/>
              <a:t>Why is this a good idea?</a:t>
            </a:r>
          </a:p>
          <a:p>
            <a:pPr lvl="1"/>
            <a:r>
              <a:rPr lang="en-US" dirty="0"/>
              <a:t>How can we develop our own CNN model?</a:t>
            </a:r>
          </a:p>
          <a:p>
            <a:pPr marL="0" indent="0">
              <a:buNone/>
            </a:pPr>
            <a:endParaRPr lang="en-US" sz="1400" dirty="0"/>
          </a:p>
          <a:p>
            <a:pPr marL="0" indent="0">
              <a:buNone/>
            </a:pPr>
            <a:endParaRPr lang="en-US" sz="1400" dirty="0"/>
          </a:p>
          <a:p>
            <a:pPr marL="0" indent="0">
              <a:buNone/>
            </a:pPr>
            <a:r>
              <a:rPr lang="en-US" sz="1400" dirty="0"/>
              <a:t>*or in some cases, a vision transformer</a:t>
            </a:r>
          </a:p>
        </p:txBody>
      </p:sp>
    </p:spTree>
    <p:extLst>
      <p:ext uri="{BB962C8B-B14F-4D97-AF65-F5344CB8AC3E}">
        <p14:creationId xmlns:p14="http://schemas.microsoft.com/office/powerpoint/2010/main" val="1509332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a:bodyPr>
          <a:lstStyle/>
          <a:p>
            <a:r>
              <a:rPr lang="en-US" dirty="0"/>
              <a:t>How do CNNs work?</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r>
              <a:rPr lang="en-US" dirty="0"/>
              <a:t>Hierarchical feature extraction (like the MLP).</a:t>
            </a:r>
          </a:p>
        </p:txBody>
      </p:sp>
    </p:spTree>
    <p:extLst>
      <p:ext uri="{BB962C8B-B14F-4D97-AF65-F5344CB8AC3E}">
        <p14:creationId xmlns:p14="http://schemas.microsoft.com/office/powerpoint/2010/main" val="107389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5A54BBA9-97B7-9D5C-5A00-8F43789E5500}"/>
              </a:ext>
            </a:extLst>
          </p:cNvPr>
          <p:cNvGraphicFramePr>
            <a:graphicFrameLocks noGrp="1"/>
          </p:cNvGraphicFramePr>
          <p:nvPr/>
        </p:nvGraphicFramePr>
        <p:xfrm>
          <a:off x="2395882" y="3364159"/>
          <a:ext cx="1372864" cy="622932"/>
        </p:xfrm>
        <a:graphic>
          <a:graphicData uri="http://schemas.openxmlformats.org/drawingml/2006/table">
            <a:tbl>
              <a:tblPr firstRow="1" bandRow="1">
                <a:tableStyleId>{5C22544A-7EE6-4342-B048-85BDC9FD1C3A}</a:tableStyleId>
              </a:tblPr>
              <a:tblGrid>
                <a:gridCol w="686432">
                  <a:extLst>
                    <a:ext uri="{9D8B030D-6E8A-4147-A177-3AD203B41FA5}">
                      <a16:colId xmlns:a16="http://schemas.microsoft.com/office/drawing/2014/main" val="4002730172"/>
                    </a:ext>
                  </a:extLst>
                </a:gridCol>
                <a:gridCol w="686432">
                  <a:extLst>
                    <a:ext uri="{9D8B030D-6E8A-4147-A177-3AD203B41FA5}">
                      <a16:colId xmlns:a16="http://schemas.microsoft.com/office/drawing/2014/main" val="2833431289"/>
                    </a:ext>
                  </a:extLst>
                </a:gridCol>
              </a:tblGrid>
              <a:tr h="622932">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4" name="Straight Arrow Connector 3">
            <a:extLst>
              <a:ext uri="{FF2B5EF4-FFF2-40B4-BE49-F238E27FC236}">
                <a16:creationId xmlns:a16="http://schemas.microsoft.com/office/drawing/2014/main" id="{09CA99DA-3F17-7D09-255C-F151DEED357D}"/>
              </a:ext>
            </a:extLst>
          </p:cNvPr>
          <p:cNvCxnSpPr>
            <a:cxnSpLocks/>
          </p:cNvCxnSpPr>
          <p:nvPr/>
        </p:nvCxnSpPr>
        <p:spPr>
          <a:xfrm flipV="1">
            <a:off x="2326662" y="4051359"/>
            <a:ext cx="364703" cy="12293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062F108C-45DE-A330-B0FC-310F0CA513D5}"/>
              </a:ext>
            </a:extLst>
          </p:cNvPr>
          <p:cNvCxnSpPr>
            <a:cxnSpLocks/>
          </p:cNvCxnSpPr>
          <p:nvPr/>
        </p:nvCxnSpPr>
        <p:spPr>
          <a:xfrm flipH="1" flipV="1">
            <a:off x="2768232" y="4028922"/>
            <a:ext cx="314083" cy="12704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D96E8342-07E8-2965-C489-E83DBE658881}"/>
              </a:ext>
            </a:extLst>
          </p:cNvPr>
          <p:cNvCxnSpPr>
            <a:cxnSpLocks/>
          </p:cNvCxnSpPr>
          <p:nvPr/>
        </p:nvCxnSpPr>
        <p:spPr>
          <a:xfrm flipH="1" flipV="1">
            <a:off x="2842645" y="4000372"/>
            <a:ext cx="983746" cy="12939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762A18C0-9CC7-285F-673C-ED6C90CB75B7}"/>
                  </a:ext>
                </a:extLst>
              </p:cNvPr>
              <p:cNvGraphicFramePr>
                <a:graphicFrameLocks noGrp="1"/>
              </p:cNvGraphicFramePr>
              <p:nvPr/>
            </p:nvGraphicFramePr>
            <p:xfrm>
              <a:off x="1973862" y="5307912"/>
              <a:ext cx="2169093"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tblGrid>
                  <a:tr h="707853">
                    <a:tc>
                      <a:txBody>
                        <a:bodyPr/>
                        <a:lstStyle/>
                        <a:p>
                          <a:pPr algn="ctr"/>
                          <a14:m>
                            <m:oMathPara xmlns:m="http://schemas.openxmlformats.org/officeDocument/2006/math">
                              <m:oMathParaPr>
                                <m:jc m:val="centerGroup"/>
                              </m:oMathParaPr>
                              <m:oMath xmlns:m="http://schemas.openxmlformats.org/officeDocument/2006/math">
                                <m:r>
                                  <a:rPr lang="en-US" sz="2400" b="0" i="0" dirty="0" smtClean="0">
                                    <a:solidFill>
                                      <a:schemeClr val="tx1"/>
                                    </a:solidFill>
                                    <a:latin typeface="Cambria Math" panose="02040503050406030204" pitchFamily="18" charset="0"/>
                                  </a:rPr>
                                  <m:t>1</m:t>
                                </m:r>
                              </m:oMath>
                            </m:oMathPara>
                          </a14:m>
                          <a:endParaRPr lang="en-US" sz="2400" b="0" i="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1</m:t>
                                    </m:r>
                                  </m:sub>
                                </m:sSub>
                              </m:oMath>
                            </m:oMathPara>
                          </a14:m>
                          <a:endParaRPr lang="en-US" sz="2400" b="0" i="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2</m:t>
                                    </m:r>
                                  </m:sub>
                                </m:sSub>
                              </m:oMath>
                            </m:oMathPara>
                          </a14:m>
                          <a:endParaRPr lang="en-US" sz="2400" b="0" i="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8" name="Table 17">
                <a:extLst>
                  <a:ext uri="{FF2B5EF4-FFF2-40B4-BE49-F238E27FC236}">
                    <a16:creationId xmlns:a16="http://schemas.microsoft.com/office/drawing/2014/main" id="{762A18C0-9CC7-285F-673C-ED6C90CB75B7}"/>
                  </a:ext>
                </a:extLst>
              </p:cNvPr>
              <p:cNvGraphicFramePr>
                <a:graphicFrameLocks noGrp="1"/>
              </p:cNvGraphicFramePr>
              <p:nvPr>
                <p:extLst>
                  <p:ext uri="{D42A27DB-BD31-4B8C-83A1-F6EECF244321}">
                    <p14:modId xmlns:p14="http://schemas.microsoft.com/office/powerpoint/2010/main" val="888869767"/>
                  </p:ext>
                </p:extLst>
              </p:nvPr>
            </p:nvGraphicFramePr>
            <p:xfrm>
              <a:off x="1973862" y="5307912"/>
              <a:ext cx="2169093"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509" t="-1754" r="-207018" b="-7018"/>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24" t="-1754" r="-103448" b="-7018"/>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5263" t="-1754" r="-5263" b="-7018"/>
                          </a:stretch>
                        </a:blipFill>
                      </a:tcPr>
                    </a:tc>
                    <a:extLst>
                      <a:ext uri="{0D108BD9-81ED-4DB2-BD59-A6C34878D82A}">
                        <a16:rowId xmlns:a16="http://schemas.microsoft.com/office/drawing/2014/main" val="3775152605"/>
                      </a:ext>
                    </a:extLst>
                  </a:tr>
                </a:tbl>
              </a:graphicData>
            </a:graphic>
          </p:graphicFrame>
        </mc:Fallback>
      </mc:AlternateContent>
      <p:sp>
        <p:nvSpPr>
          <p:cNvPr id="19" name="TextBox 18">
            <a:extLst>
              <a:ext uri="{FF2B5EF4-FFF2-40B4-BE49-F238E27FC236}">
                <a16:creationId xmlns:a16="http://schemas.microsoft.com/office/drawing/2014/main" id="{19FB555F-6E68-8923-6E5A-36D09DB174EF}"/>
              </a:ext>
            </a:extLst>
          </p:cNvPr>
          <p:cNvSpPr txBox="1"/>
          <p:nvPr/>
        </p:nvSpPr>
        <p:spPr>
          <a:xfrm rot="18054908">
            <a:off x="2287478" y="6360395"/>
            <a:ext cx="1095366" cy="307777"/>
          </a:xfrm>
          <a:prstGeom prst="rect">
            <a:avLst/>
          </a:prstGeom>
          <a:noFill/>
        </p:spPr>
        <p:txBody>
          <a:bodyPr wrap="square" rtlCol="0">
            <a:spAutoFit/>
          </a:bodyPr>
          <a:lstStyle/>
          <a:p>
            <a:pPr algn="r"/>
            <a:r>
              <a:rPr lang="en-US" sz="1400" dirty="0"/>
              <a:t>Age &gt;60</a:t>
            </a:r>
          </a:p>
        </p:txBody>
      </p:sp>
      <p:sp>
        <p:nvSpPr>
          <p:cNvPr id="20" name="TextBox 19">
            <a:extLst>
              <a:ext uri="{FF2B5EF4-FFF2-40B4-BE49-F238E27FC236}">
                <a16:creationId xmlns:a16="http://schemas.microsoft.com/office/drawing/2014/main" id="{A96E946D-451E-ACE4-584C-738C22781E8B}"/>
              </a:ext>
            </a:extLst>
          </p:cNvPr>
          <p:cNvSpPr txBox="1"/>
          <p:nvPr/>
        </p:nvSpPr>
        <p:spPr>
          <a:xfrm rot="18054908">
            <a:off x="3054708" y="6352629"/>
            <a:ext cx="1090081" cy="307777"/>
          </a:xfrm>
          <a:prstGeom prst="rect">
            <a:avLst/>
          </a:prstGeom>
          <a:noFill/>
        </p:spPr>
        <p:txBody>
          <a:bodyPr wrap="square" rtlCol="0">
            <a:spAutoFit/>
          </a:bodyPr>
          <a:lstStyle/>
          <a:p>
            <a:pPr algn="r"/>
            <a:r>
              <a:rPr lang="en-US" sz="1400" dirty="0"/>
              <a:t>Sex</a:t>
            </a:r>
          </a:p>
        </p:txBody>
      </p:sp>
      <p:sp>
        <p:nvSpPr>
          <p:cNvPr id="22" name="TextBox 21">
            <a:extLst>
              <a:ext uri="{FF2B5EF4-FFF2-40B4-BE49-F238E27FC236}">
                <a16:creationId xmlns:a16="http://schemas.microsoft.com/office/drawing/2014/main" id="{D9916483-4D1A-DD24-945C-125C31495748}"/>
              </a:ext>
            </a:extLst>
          </p:cNvPr>
          <p:cNvSpPr txBox="1"/>
          <p:nvPr/>
        </p:nvSpPr>
        <p:spPr>
          <a:xfrm rot="18054908">
            <a:off x="1500508" y="6412833"/>
            <a:ext cx="1204786" cy="307777"/>
          </a:xfrm>
          <a:prstGeom prst="rect">
            <a:avLst/>
          </a:prstGeom>
          <a:noFill/>
        </p:spPr>
        <p:txBody>
          <a:bodyPr wrap="square" rtlCol="0">
            <a:spAutoFit/>
          </a:bodyPr>
          <a:lstStyle/>
          <a:p>
            <a:pPr algn="r"/>
            <a:r>
              <a:rPr lang="en-US" sz="1400" dirty="0"/>
              <a:t>Intercept</a:t>
            </a:r>
          </a:p>
        </p:txBody>
      </p:sp>
      <p:cxnSp>
        <p:nvCxnSpPr>
          <p:cNvPr id="30" name="Straight Arrow Connector 29">
            <a:extLst>
              <a:ext uri="{FF2B5EF4-FFF2-40B4-BE49-F238E27FC236}">
                <a16:creationId xmlns:a16="http://schemas.microsoft.com/office/drawing/2014/main" id="{44FF1B6F-29D0-F7E8-3EFC-DE779C9BD7B6}"/>
              </a:ext>
            </a:extLst>
          </p:cNvPr>
          <p:cNvCxnSpPr>
            <a:cxnSpLocks/>
          </p:cNvCxnSpPr>
          <p:nvPr/>
        </p:nvCxnSpPr>
        <p:spPr>
          <a:xfrm flipV="1">
            <a:off x="3024790" y="4051359"/>
            <a:ext cx="385236" cy="12399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9BAC2402-07CD-A673-E67F-30C651EEDECF}"/>
              </a:ext>
            </a:extLst>
          </p:cNvPr>
          <p:cNvCxnSpPr>
            <a:cxnSpLocks/>
          </p:cNvCxnSpPr>
          <p:nvPr/>
        </p:nvCxnSpPr>
        <p:spPr>
          <a:xfrm flipH="1" flipV="1">
            <a:off x="3539674" y="4051359"/>
            <a:ext cx="240769" cy="1258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F3BE92BD-36B5-D8A1-1080-C0696859AF93}"/>
              </a:ext>
            </a:extLst>
          </p:cNvPr>
          <p:cNvCxnSpPr>
            <a:cxnSpLocks/>
          </p:cNvCxnSpPr>
          <p:nvPr/>
        </p:nvCxnSpPr>
        <p:spPr>
          <a:xfrm flipV="1">
            <a:off x="2382146" y="4028922"/>
            <a:ext cx="926712" cy="12738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B7C952AE-4E97-EFAE-3531-41B5586E6440}"/>
              </a:ext>
            </a:extLst>
          </p:cNvPr>
          <p:cNvCxnSpPr>
            <a:cxnSpLocks/>
          </p:cNvCxnSpPr>
          <p:nvPr/>
        </p:nvCxnSpPr>
        <p:spPr>
          <a:xfrm flipH="1" flipV="1">
            <a:off x="3288176" y="2313783"/>
            <a:ext cx="161282" cy="10367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60" name="Table 59">
            <a:extLst>
              <a:ext uri="{FF2B5EF4-FFF2-40B4-BE49-F238E27FC236}">
                <a16:creationId xmlns:a16="http://schemas.microsoft.com/office/drawing/2014/main" id="{806CD2E5-6890-A439-0EE5-65FE97F0E569}"/>
              </a:ext>
            </a:extLst>
          </p:cNvPr>
          <p:cNvGraphicFramePr>
            <a:graphicFrameLocks noGrp="1"/>
          </p:cNvGraphicFramePr>
          <p:nvPr/>
        </p:nvGraphicFramePr>
        <p:xfrm>
          <a:off x="2744812" y="1702778"/>
          <a:ext cx="686432" cy="622932"/>
        </p:xfrm>
        <a:graphic>
          <a:graphicData uri="http://schemas.openxmlformats.org/drawingml/2006/table">
            <a:tbl>
              <a:tblPr firstRow="1" bandRow="1">
                <a:tableStyleId>{5C22544A-7EE6-4342-B048-85BDC9FD1C3A}</a:tableStyleId>
              </a:tblPr>
              <a:tblGrid>
                <a:gridCol w="686432">
                  <a:extLst>
                    <a:ext uri="{9D8B030D-6E8A-4147-A177-3AD203B41FA5}">
                      <a16:colId xmlns:a16="http://schemas.microsoft.com/office/drawing/2014/main" val="4002730172"/>
                    </a:ext>
                  </a:extLst>
                </a:gridCol>
              </a:tblGrid>
              <a:tr h="622932">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65" name="Straight Arrow Connector 64">
            <a:extLst>
              <a:ext uri="{FF2B5EF4-FFF2-40B4-BE49-F238E27FC236}">
                <a16:creationId xmlns:a16="http://schemas.microsoft.com/office/drawing/2014/main" id="{DF146179-ACF3-4CC1-68A6-F07E08F766C9}"/>
              </a:ext>
            </a:extLst>
          </p:cNvPr>
          <p:cNvCxnSpPr>
            <a:cxnSpLocks/>
          </p:cNvCxnSpPr>
          <p:nvPr/>
        </p:nvCxnSpPr>
        <p:spPr>
          <a:xfrm flipV="1">
            <a:off x="2756310" y="2324041"/>
            <a:ext cx="154208" cy="1026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D690356D-7998-8D5D-D2A6-164B1985CB33}"/>
                  </a:ext>
                </a:extLst>
              </p:cNvPr>
              <p:cNvSpPr/>
              <p:nvPr/>
            </p:nvSpPr>
            <p:spPr>
              <a:xfrm>
                <a:off x="2838501" y="1014439"/>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0" name="Oval 69">
                <a:extLst>
                  <a:ext uri="{FF2B5EF4-FFF2-40B4-BE49-F238E27FC236}">
                    <a16:creationId xmlns:a16="http://schemas.microsoft.com/office/drawing/2014/main" id="{D690356D-7998-8D5D-D2A6-164B1985CB33}"/>
                  </a:ext>
                </a:extLst>
              </p:cNvPr>
              <p:cNvSpPr>
                <a:spLocks noRot="1" noChangeAspect="1" noMove="1" noResize="1" noEditPoints="1" noAdjustHandles="1" noChangeArrowheads="1" noChangeShapeType="1" noTextEdit="1"/>
              </p:cNvSpPr>
              <p:nvPr/>
            </p:nvSpPr>
            <p:spPr>
              <a:xfrm>
                <a:off x="2838501" y="1014439"/>
                <a:ext cx="470357" cy="459473"/>
              </a:xfrm>
              <a:prstGeom prst="ellipse">
                <a:avLst/>
              </a:prstGeom>
              <a:blipFill>
                <a:blip r:embed="rId10"/>
                <a:stretch>
                  <a:fillRect l="-38462" t="-10526" b="-39474"/>
                </a:stretch>
              </a:blipFill>
            </p:spPr>
            <p:txBody>
              <a:bodyPr/>
              <a:lstStyle/>
              <a:p>
                <a:r>
                  <a:rPr lang="en-US">
                    <a:noFill/>
                  </a:rPr>
                  <a:t> </a:t>
                </a:r>
              </a:p>
            </p:txBody>
          </p:sp>
        </mc:Fallback>
      </mc:AlternateContent>
      <p:cxnSp>
        <p:nvCxnSpPr>
          <p:cNvPr id="71" name="Straight Arrow Connector 70">
            <a:extLst>
              <a:ext uri="{FF2B5EF4-FFF2-40B4-BE49-F238E27FC236}">
                <a16:creationId xmlns:a16="http://schemas.microsoft.com/office/drawing/2014/main" id="{89D4BD4F-0321-F674-053D-41D0077FB465}"/>
              </a:ext>
            </a:extLst>
          </p:cNvPr>
          <p:cNvCxnSpPr>
            <a:cxnSpLocks/>
            <a:endCxn id="70" idx="4"/>
          </p:cNvCxnSpPr>
          <p:nvPr/>
        </p:nvCxnSpPr>
        <p:spPr>
          <a:xfrm flipV="1">
            <a:off x="3073680" y="1473912"/>
            <a:ext cx="0" cy="2074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9F20A7A0-9EE9-E6A7-C16E-583A62B6CAB9}"/>
              </a:ext>
            </a:extLst>
          </p:cNvPr>
          <p:cNvCxnSpPr>
            <a:cxnSpLocks/>
            <a:stCxn id="70" idx="0"/>
          </p:cNvCxnSpPr>
          <p:nvPr/>
        </p:nvCxnSpPr>
        <p:spPr>
          <a:xfrm flipV="1">
            <a:off x="3073680" y="838474"/>
            <a:ext cx="0" cy="1759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5" name="Table 74">
            <a:extLst>
              <a:ext uri="{FF2B5EF4-FFF2-40B4-BE49-F238E27FC236}">
                <a16:creationId xmlns:a16="http://schemas.microsoft.com/office/drawing/2014/main" id="{D38ACE28-2CFC-C627-C666-B1CBBD48388F}"/>
              </a:ext>
            </a:extLst>
          </p:cNvPr>
          <p:cNvGraphicFramePr>
            <a:graphicFrameLocks noGrp="1"/>
          </p:cNvGraphicFramePr>
          <p:nvPr/>
        </p:nvGraphicFramePr>
        <p:xfrm>
          <a:off x="2730463" y="234445"/>
          <a:ext cx="686432" cy="622932"/>
        </p:xfrm>
        <a:graphic>
          <a:graphicData uri="http://schemas.openxmlformats.org/drawingml/2006/table">
            <a:tbl>
              <a:tblPr firstRow="1" bandRow="1">
                <a:tableStyleId>{5C22544A-7EE6-4342-B048-85BDC9FD1C3A}</a:tableStyleId>
              </a:tblPr>
              <a:tblGrid>
                <a:gridCol w="686432">
                  <a:extLst>
                    <a:ext uri="{9D8B030D-6E8A-4147-A177-3AD203B41FA5}">
                      <a16:colId xmlns:a16="http://schemas.microsoft.com/office/drawing/2014/main" val="4002730172"/>
                    </a:ext>
                  </a:extLst>
                </a:gridCol>
              </a:tblGrid>
              <a:tr h="622932">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E0D8397-ABA4-4114-7BD6-2AEFD3C1C637}"/>
                  </a:ext>
                </a:extLst>
              </p:cNvPr>
              <p:cNvSpPr txBox="1"/>
              <p:nvPr/>
            </p:nvSpPr>
            <p:spPr>
              <a:xfrm>
                <a:off x="3416895" y="249134"/>
                <a:ext cx="1980699" cy="5125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797" b="0" i="1" dirty="0" smtClean="0">
                          <a:latin typeface="Cambria Math" panose="02040503050406030204" pitchFamily="18" charset="0"/>
                          <a:cs typeface="Times New Roman" panose="02020603050405020304" pitchFamily="18" charset="0"/>
                        </a:rPr>
                        <m:t>𝑝</m:t>
                      </m:r>
                      <m:d>
                        <m:dPr>
                          <m:ctrlPr>
                            <a:rPr lang="en-US" sz="2797" i="1" dirty="0" smtClean="0">
                              <a:solidFill>
                                <a:schemeClr val="tx1"/>
                              </a:solidFill>
                              <a:latin typeface="Cambria Math" panose="02040503050406030204" pitchFamily="18" charset="0"/>
                              <a:cs typeface="Times New Roman" panose="02020603050405020304" pitchFamily="18" charset="0"/>
                            </a:rPr>
                          </m:ctrlPr>
                        </m:dPr>
                        <m:e>
                          <m:r>
                            <a:rPr lang="en-US" sz="2797" b="0" i="1" dirty="0" smtClean="0">
                              <a:solidFill>
                                <a:schemeClr val="tx1"/>
                              </a:solidFill>
                              <a:latin typeface="Cambria Math" panose="02040503050406030204" pitchFamily="18" charset="0"/>
                              <a:cs typeface="Times New Roman" panose="02020603050405020304" pitchFamily="18" charset="0"/>
                            </a:rPr>
                            <m:t>𝑦</m:t>
                          </m:r>
                          <m:r>
                            <a:rPr lang="en-US" sz="2797" i="1" dirty="0">
                              <a:solidFill>
                                <a:schemeClr val="tx1"/>
                              </a:solidFill>
                              <a:latin typeface="Cambria Math" panose="02040503050406030204" pitchFamily="18" charset="0"/>
                              <a:cs typeface="Times New Roman" panose="02020603050405020304" pitchFamily="18" charset="0"/>
                            </a:rPr>
                            <m:t>=1</m:t>
                          </m:r>
                        </m:e>
                        <m:e>
                          <m:r>
                            <a:rPr lang="en-US" sz="2797" b="0" i="1" dirty="0" smtClean="0">
                              <a:solidFill>
                                <a:schemeClr val="tx1"/>
                              </a:solidFill>
                              <a:latin typeface="Cambria Math" panose="02040503050406030204" pitchFamily="18" charset="0"/>
                              <a:cs typeface="Times New Roman" panose="02020603050405020304" pitchFamily="18" charset="0"/>
                            </a:rPr>
                            <m:t>𝑥</m:t>
                          </m:r>
                        </m:e>
                      </m:d>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7E0D8397-ABA4-4114-7BD6-2AEFD3C1C637}"/>
                  </a:ext>
                </a:extLst>
              </p:cNvPr>
              <p:cNvSpPr txBox="1">
                <a:spLocks noRot="1" noChangeAspect="1" noMove="1" noResize="1" noEditPoints="1" noAdjustHandles="1" noChangeArrowheads="1" noChangeShapeType="1" noTextEdit="1"/>
              </p:cNvSpPr>
              <p:nvPr/>
            </p:nvSpPr>
            <p:spPr>
              <a:xfrm>
                <a:off x="3416895" y="249134"/>
                <a:ext cx="1980699" cy="512576"/>
              </a:xfrm>
              <a:prstGeom prst="rect">
                <a:avLst/>
              </a:prstGeom>
              <a:blipFill>
                <a:blip r:embed="rId11"/>
                <a:stretch>
                  <a:fillRect l="-1923" b="-11905"/>
                </a:stretch>
              </a:blipFill>
            </p:spPr>
            <p:txBody>
              <a:bodyPr/>
              <a:lstStyle/>
              <a:p>
                <a:r>
                  <a:rPr lang="en-US">
                    <a:noFill/>
                  </a:rPr>
                  <a:t> </a:t>
                </a:r>
              </a:p>
            </p:txBody>
          </p:sp>
        </mc:Fallback>
      </mc:AlternateContent>
      <p:sp>
        <p:nvSpPr>
          <p:cNvPr id="38" name="Title 1">
            <a:extLst>
              <a:ext uri="{FF2B5EF4-FFF2-40B4-BE49-F238E27FC236}">
                <a16:creationId xmlns:a16="http://schemas.microsoft.com/office/drawing/2014/main" id="{E3B62E7F-EFBD-A9F4-4809-011E7F7E282B}"/>
              </a:ext>
            </a:extLst>
          </p:cNvPr>
          <p:cNvSpPr>
            <a:spLocks noGrp="1"/>
          </p:cNvSpPr>
          <p:nvPr>
            <p:ph type="title"/>
          </p:nvPr>
        </p:nvSpPr>
        <p:spPr>
          <a:xfrm>
            <a:off x="7047158" y="294520"/>
            <a:ext cx="4828758" cy="1263872"/>
          </a:xfrm>
        </p:spPr>
        <p:txBody>
          <a:bodyPr>
            <a:noAutofit/>
          </a:bodyPr>
          <a:lstStyle/>
          <a:p>
            <a:r>
              <a:rPr lang="en-US" sz="4800" dirty="0"/>
              <a:t>Recall: the MLP</a:t>
            </a:r>
          </a:p>
        </p:txBody>
      </p:sp>
      <p:sp>
        <p:nvSpPr>
          <p:cNvPr id="7" name="TextBox 6">
            <a:extLst>
              <a:ext uri="{FF2B5EF4-FFF2-40B4-BE49-F238E27FC236}">
                <a16:creationId xmlns:a16="http://schemas.microsoft.com/office/drawing/2014/main" id="{53B87621-F9DC-2CCE-F7BD-089B7511BF87}"/>
              </a:ext>
            </a:extLst>
          </p:cNvPr>
          <p:cNvSpPr txBox="1"/>
          <p:nvPr/>
        </p:nvSpPr>
        <p:spPr>
          <a:xfrm>
            <a:off x="7048954" y="2002918"/>
            <a:ext cx="4826961" cy="3416320"/>
          </a:xfrm>
          <a:prstGeom prst="rect">
            <a:avLst/>
          </a:prstGeom>
          <a:noFill/>
        </p:spPr>
        <p:txBody>
          <a:bodyPr wrap="square" rtlCol="0">
            <a:spAutoFit/>
          </a:bodyPr>
          <a:lstStyle/>
          <a:p>
            <a:r>
              <a:rPr lang="en-US" dirty="0"/>
              <a:t>The MLP allowed us to detect </a:t>
            </a:r>
            <a:r>
              <a:rPr lang="en-US" i="1" dirty="0"/>
              <a:t>complex, nonlinear</a:t>
            </a:r>
            <a:r>
              <a:rPr lang="en-US" dirty="0"/>
              <a:t> features…</a:t>
            </a:r>
          </a:p>
          <a:p>
            <a:pPr marL="285750" indent="-285750">
              <a:buFont typeface="Arial" panose="020B0604020202020204" pitchFamily="34" charset="0"/>
              <a:buChar char="•"/>
            </a:pPr>
            <a:r>
              <a:rPr lang="en-US" dirty="0"/>
              <a:t>older male OR younger female</a:t>
            </a:r>
          </a:p>
          <a:p>
            <a:pPr marL="285750" indent="-285750">
              <a:buFont typeface="Arial" panose="020B0604020202020204" pitchFamily="34" charset="0"/>
              <a:buChar char="•"/>
            </a:pPr>
            <a:r>
              <a:rPr lang="en-US" dirty="0"/>
              <a:t>high OR low blood pressure</a:t>
            </a:r>
          </a:p>
          <a:p>
            <a:pPr marL="285750" indent="-285750">
              <a:buFont typeface="Arial" panose="020B0604020202020204" pitchFamily="34" charset="0"/>
              <a:buChar char="•"/>
            </a:pPr>
            <a:r>
              <a:rPr lang="en-US" dirty="0"/>
              <a:t>specific patient profiles</a:t>
            </a:r>
          </a:p>
          <a:p>
            <a:pPr marL="285750" indent="-285750">
              <a:buFont typeface="Arial" panose="020B0604020202020204" pitchFamily="34" charset="0"/>
              <a:buChar char="•"/>
            </a:pPr>
            <a:r>
              <a:rPr lang="en-US" dirty="0"/>
              <a:t>different handwritten digit styles</a:t>
            </a:r>
          </a:p>
          <a:p>
            <a:pPr marL="285750" indent="-285750">
              <a:buFont typeface="Arial" panose="020B0604020202020204" pitchFamily="34" charset="0"/>
              <a:buChar char="•"/>
            </a:pPr>
            <a:endParaRPr lang="en-US" dirty="0"/>
          </a:p>
          <a:p>
            <a:r>
              <a:rPr lang="en-US" dirty="0"/>
              <a:t>…by first identifying simpler features.</a:t>
            </a:r>
          </a:p>
          <a:p>
            <a:endParaRPr lang="en-US" dirty="0"/>
          </a:p>
          <a:p>
            <a:r>
              <a:rPr lang="en-US" dirty="0"/>
              <a:t>The model makes predictions about the complex features based on which simple features are detected.</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62AA479-70EF-C304-F852-154F34E8C25E}"/>
                  </a:ext>
                </a:extLst>
              </p:cNvPr>
              <p:cNvSpPr txBox="1"/>
              <p:nvPr/>
            </p:nvSpPr>
            <p:spPr>
              <a:xfrm>
                <a:off x="3395156" y="1746630"/>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b="0" i="1" dirty="0" smtClean="0">
                          <a:solidFill>
                            <a:schemeClr val="tx1"/>
                          </a:solidFill>
                          <a:latin typeface="Cambria Math" panose="02040503050406030204" pitchFamily="18" charset="0"/>
                          <a:cs typeface="Times New Roman" panose="02020603050405020304" pitchFamily="18" charset="0"/>
                        </a:rPr>
                        <m:t>𝑧</m:t>
                      </m:r>
                    </m:oMath>
                  </m:oMathPara>
                </a14:m>
                <a:endParaRPr lang="en-US" sz="2797"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0" name="TextBox 39">
                <a:extLst>
                  <a:ext uri="{FF2B5EF4-FFF2-40B4-BE49-F238E27FC236}">
                    <a16:creationId xmlns:a16="http://schemas.microsoft.com/office/drawing/2014/main" id="{C62AA479-70EF-C304-F852-154F34E8C25E}"/>
                  </a:ext>
                </a:extLst>
              </p:cNvPr>
              <p:cNvSpPr txBox="1">
                <a:spLocks noRot="1" noChangeAspect="1" noMove="1" noResize="1" noEditPoints="1" noAdjustHandles="1" noChangeArrowheads="1" noChangeShapeType="1" noTextEdit="1"/>
              </p:cNvSpPr>
              <p:nvPr/>
            </p:nvSpPr>
            <p:spPr>
              <a:xfrm>
                <a:off x="3395156" y="1746630"/>
                <a:ext cx="482826" cy="51257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07BF19E-837B-5E2B-0CEC-A6A91FC3AAA4}"/>
                  </a:ext>
                </a:extLst>
              </p:cNvPr>
              <p:cNvSpPr txBox="1"/>
              <p:nvPr/>
            </p:nvSpPr>
            <p:spPr>
              <a:xfrm>
                <a:off x="3795552" y="3431884"/>
                <a:ext cx="1980699" cy="5125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797" b="1" i="1" dirty="0" smtClean="0">
                          <a:latin typeface="Cambria Math" panose="02040503050406030204" pitchFamily="18" charset="0"/>
                          <a:cs typeface="Times New Roman" panose="02020603050405020304" pitchFamily="18" charset="0"/>
                        </a:rPr>
                        <m:t>𝒉</m:t>
                      </m:r>
                    </m:oMath>
                  </m:oMathPara>
                </a14:m>
                <a:endParaRPr lang="en-US" sz="2797" b="1" baseline="-25000" dirty="0">
                  <a:latin typeface="Times New Roman" panose="02020603050405020304" pitchFamily="18" charset="0"/>
                  <a:cs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B07BF19E-837B-5E2B-0CEC-A6A91FC3AAA4}"/>
                  </a:ext>
                </a:extLst>
              </p:cNvPr>
              <p:cNvSpPr txBox="1">
                <a:spLocks noRot="1" noChangeAspect="1" noMove="1" noResize="1" noEditPoints="1" noAdjustHandles="1" noChangeArrowheads="1" noChangeShapeType="1" noTextEdit="1"/>
              </p:cNvSpPr>
              <p:nvPr/>
            </p:nvSpPr>
            <p:spPr>
              <a:xfrm>
                <a:off x="3795552" y="3431884"/>
                <a:ext cx="1980699" cy="512576"/>
              </a:xfrm>
              <a:prstGeom prst="rect">
                <a:avLst/>
              </a:prstGeom>
              <a:blipFill>
                <a:blip r:embed="rId14"/>
                <a:stretch>
                  <a:fillRect l="-2548" b="-2439"/>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2571A929-F31B-842C-7678-6EDA9C66B0AA}"/>
              </a:ext>
            </a:extLst>
          </p:cNvPr>
          <p:cNvSpPr/>
          <p:nvPr/>
        </p:nvSpPr>
        <p:spPr>
          <a:xfrm>
            <a:off x="1765602" y="2446964"/>
            <a:ext cx="4224759" cy="2430684"/>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r"/>
            <a:r>
              <a:rPr lang="en-US" i="1" dirty="0"/>
              <a:t>Hidden Layer</a:t>
            </a:r>
          </a:p>
        </p:txBody>
      </p:sp>
    </p:spTree>
    <p:extLst>
      <p:ext uri="{BB962C8B-B14F-4D97-AF65-F5344CB8AC3E}">
        <p14:creationId xmlns:p14="http://schemas.microsoft.com/office/powerpoint/2010/main" val="271179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5CB-2EBA-D14D-91A4-A770340285A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EC524BE-6548-AC46-BB45-5E659AE09CD2}"/>
              </a:ext>
            </a:extLst>
          </p:cNvPr>
          <p:cNvSpPr>
            <a:spLocks noGrp="1"/>
          </p:cNvSpPr>
          <p:nvPr>
            <p:ph idx="1"/>
          </p:nvPr>
        </p:nvSpPr>
        <p:spPr/>
        <p:txBody>
          <a:bodyPr>
            <a:normAutofit/>
          </a:bodyPr>
          <a:lstStyle/>
          <a:p>
            <a:pPr>
              <a:spcAft>
                <a:spcPts val="1200"/>
              </a:spcAft>
            </a:pPr>
            <a:r>
              <a:rPr lang="en-US" dirty="0"/>
              <a:t>What can computer vision (CV) do, and how is it relevant to clinical medicine?</a:t>
            </a:r>
          </a:p>
          <a:p>
            <a:pPr>
              <a:spcAft>
                <a:spcPts val="1200"/>
              </a:spcAft>
            </a:pPr>
            <a:r>
              <a:rPr lang="en-US" dirty="0"/>
              <a:t>How does CV work, in brief?</a:t>
            </a:r>
          </a:p>
          <a:p>
            <a:pPr>
              <a:spcAft>
                <a:spcPts val="1200"/>
              </a:spcAft>
            </a:pPr>
            <a:r>
              <a:rPr lang="en-US" dirty="0"/>
              <a:t>How do we (re)-train a model to classify medical images?</a:t>
            </a:r>
          </a:p>
          <a:p>
            <a:pPr>
              <a:spcAft>
                <a:spcPts val="1200"/>
              </a:spcAft>
            </a:pPr>
            <a:r>
              <a:rPr lang="en-US" dirty="0"/>
              <a:t>Notes on image data pre-processing (time permitting)</a:t>
            </a:r>
          </a:p>
        </p:txBody>
      </p:sp>
    </p:spTree>
    <p:extLst>
      <p:ext uri="{BB962C8B-B14F-4D97-AF65-F5344CB8AC3E}">
        <p14:creationId xmlns:p14="http://schemas.microsoft.com/office/powerpoint/2010/main" val="2585623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4534AA3D-1D53-584C-9C4E-2A4AE86E46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6816" y="1865277"/>
            <a:ext cx="3175000" cy="3086100"/>
          </a:xfrm>
          <a:prstGeom prst="rect">
            <a:avLst/>
          </a:prstGeom>
          <a:ln>
            <a:solidFill>
              <a:schemeClr val="tx1"/>
            </a:solidFill>
          </a:ln>
        </p:spPr>
      </p:pic>
      <p:sp>
        <p:nvSpPr>
          <p:cNvPr id="15" name="Title 1">
            <a:extLst>
              <a:ext uri="{FF2B5EF4-FFF2-40B4-BE49-F238E27FC236}">
                <a16:creationId xmlns:a16="http://schemas.microsoft.com/office/drawing/2014/main" id="{30589C2D-3A22-A677-E538-C06DD89D7659}"/>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relationship between individual pixels and the outcome is not linear.</a:t>
            </a:r>
          </a:p>
        </p:txBody>
      </p:sp>
    </p:spTree>
    <p:extLst>
      <p:ext uri="{BB962C8B-B14F-4D97-AF65-F5344CB8AC3E}">
        <p14:creationId xmlns:p14="http://schemas.microsoft.com/office/powerpoint/2010/main" val="3313712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749AFC1B-C17A-F64A-99F4-5DCDF048CDED}"/>
              </a:ext>
            </a:extLst>
          </p:cNvPr>
          <p:cNvSpPr/>
          <p:nvPr/>
        </p:nvSpPr>
        <p:spPr>
          <a:xfrm>
            <a:off x="2216814" y="1748906"/>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descr="Cover">
            <a:extLst>
              <a:ext uri="{FF2B5EF4-FFF2-40B4-BE49-F238E27FC236}">
                <a16:creationId xmlns:a16="http://schemas.microsoft.com/office/drawing/2014/main" id="{1141DB3C-4A52-4C4B-A0C3-D27CDC2C1B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69933" y="1846046"/>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25D4BA3F-8180-9A79-5967-4FDA8F7E1D10}"/>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relationship between individual pixels and the outcome is not linear.</a:t>
            </a:r>
          </a:p>
        </p:txBody>
      </p:sp>
    </p:spTree>
    <p:extLst>
      <p:ext uri="{BB962C8B-B14F-4D97-AF65-F5344CB8AC3E}">
        <p14:creationId xmlns:p14="http://schemas.microsoft.com/office/powerpoint/2010/main" val="340694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0" name="TextBox 19">
            <a:extLst>
              <a:ext uri="{FF2B5EF4-FFF2-40B4-BE49-F238E27FC236}">
                <a16:creationId xmlns:a16="http://schemas.microsoft.com/office/drawing/2014/main" id="{E50432E9-8083-F042-BF09-42B12F45DA68}"/>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2" name="Title 1">
            <a:extLst>
              <a:ext uri="{FF2B5EF4-FFF2-40B4-BE49-F238E27FC236}">
                <a16:creationId xmlns:a16="http://schemas.microsoft.com/office/drawing/2014/main" id="{074927FE-1B71-8615-1546-C785A0FF03FE}"/>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must build a hierarchy of features.</a:t>
            </a:r>
          </a:p>
        </p:txBody>
      </p:sp>
    </p:spTree>
    <p:extLst>
      <p:ext uri="{BB962C8B-B14F-4D97-AF65-F5344CB8AC3E}">
        <p14:creationId xmlns:p14="http://schemas.microsoft.com/office/powerpoint/2010/main" val="398434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1354410"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eyes</a:t>
            </a:r>
          </a:p>
          <a:p>
            <a:pPr marL="457200" indent="-457200">
              <a:buFont typeface="Arial" panose="020B0604020202020204" pitchFamily="34" charset="0"/>
              <a:buChar char="•"/>
            </a:pPr>
            <a:r>
              <a:rPr lang="en-US" sz="2636" dirty="0"/>
              <a:t>ears</a:t>
            </a:r>
          </a:p>
          <a:p>
            <a:pPr marL="457200" indent="-457200">
              <a:buFont typeface="Arial" panose="020B0604020202020204" pitchFamily="34" charset="0"/>
              <a:buChar char="•"/>
            </a:pPr>
            <a:r>
              <a:rPr lang="en-US" sz="2636" dirty="0"/>
              <a:t>paws</a:t>
            </a:r>
          </a:p>
        </p:txBody>
      </p:sp>
      <p:sp>
        <p:nvSpPr>
          <p:cNvPr id="24" name="TextBox 23">
            <a:extLst>
              <a:ext uri="{FF2B5EF4-FFF2-40B4-BE49-F238E27FC236}">
                <a16:creationId xmlns:a16="http://schemas.microsoft.com/office/drawing/2014/main" id="{F204039B-B862-6841-A959-56695BA719F3}"/>
              </a:ext>
            </a:extLst>
          </p:cNvPr>
          <p:cNvSpPr txBox="1"/>
          <p:nvPr/>
        </p:nvSpPr>
        <p:spPr>
          <a:xfrm>
            <a:off x="7112473" y="2119958"/>
            <a:ext cx="2471254" cy="1015663"/>
          </a:xfrm>
          <a:prstGeom prst="rect">
            <a:avLst/>
          </a:prstGeom>
          <a:noFill/>
        </p:spPr>
        <p:txBody>
          <a:bodyPr wrap="none" rtlCol="0">
            <a:spAutoFit/>
          </a:bodyPr>
          <a:lstStyle/>
          <a:p>
            <a:pPr algn="ctr"/>
            <a:r>
              <a:rPr lang="en-US" sz="2000" dirty="0">
                <a:solidFill>
                  <a:srgbClr val="FF0000"/>
                </a:solidFill>
              </a:rPr>
              <a:t>high-level motifs are</a:t>
            </a:r>
          </a:p>
          <a:p>
            <a:pPr algn="ctr"/>
            <a:r>
              <a:rPr lang="en-US" sz="2000" i="1" dirty="0">
                <a:solidFill>
                  <a:srgbClr val="FF0000"/>
                </a:solidFill>
              </a:rPr>
              <a:t>specific arrangements</a:t>
            </a:r>
          </a:p>
          <a:p>
            <a:pPr algn="ctr"/>
            <a:r>
              <a:rPr lang="en-US" sz="2000" dirty="0">
                <a:solidFill>
                  <a:srgbClr val="FF0000"/>
                </a:solidFill>
              </a:rPr>
              <a:t>of low-level motifs</a:t>
            </a:r>
          </a:p>
        </p:txBody>
      </p:sp>
      <p:sp>
        <p:nvSpPr>
          <p:cNvPr id="25" name="Title 1">
            <a:extLst>
              <a:ext uri="{FF2B5EF4-FFF2-40B4-BE49-F238E27FC236}">
                <a16:creationId xmlns:a16="http://schemas.microsoft.com/office/drawing/2014/main" id="{766880DA-CC9A-27B6-C4CD-3853B6228FD6}"/>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must build a hierarchy of features.</a:t>
            </a:r>
          </a:p>
        </p:txBody>
      </p:sp>
    </p:spTree>
    <p:extLst>
      <p:ext uri="{BB962C8B-B14F-4D97-AF65-F5344CB8AC3E}">
        <p14:creationId xmlns:p14="http://schemas.microsoft.com/office/powerpoint/2010/main" val="3179256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19" name="Title 1">
            <a:extLst>
              <a:ext uri="{FF2B5EF4-FFF2-40B4-BE49-F238E27FC236}">
                <a16:creationId xmlns:a16="http://schemas.microsoft.com/office/drawing/2014/main" id="{26F4206D-8C7D-26D5-36DD-784E98413507}"/>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must build a hierarchy of features.</a:t>
            </a:r>
          </a:p>
        </p:txBody>
      </p:sp>
    </p:spTree>
    <p:extLst>
      <p:ext uri="{BB962C8B-B14F-4D97-AF65-F5344CB8AC3E}">
        <p14:creationId xmlns:p14="http://schemas.microsoft.com/office/powerpoint/2010/main" val="11332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b="1"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98569" cy="1309205"/>
          </a:xfrm>
          <a:prstGeom prst="rect">
            <a:avLst/>
          </a:prstGeom>
          <a:noFill/>
        </p:spPr>
        <p:txBody>
          <a:bodyPr wrap="none" rtlCol="0">
            <a:spAutoFit/>
          </a:bodyPr>
          <a:lstStyle/>
          <a:p>
            <a:pPr marL="457200" indent="-457200">
              <a:buFont typeface="Arial" panose="020B0604020202020204" pitchFamily="34" charset="0"/>
              <a:buChar char="•"/>
            </a:pPr>
            <a:r>
              <a:rPr lang="en-US" sz="2636" b="1" dirty="0"/>
              <a:t>edges</a:t>
            </a:r>
          </a:p>
          <a:p>
            <a:pPr marL="457200" indent="-457200">
              <a:buFont typeface="Arial" panose="020B0604020202020204" pitchFamily="34" charset="0"/>
              <a:buChar char="•"/>
            </a:pPr>
            <a:r>
              <a:rPr lang="en-US" sz="2636" b="1" dirty="0"/>
              <a:t>shapes</a:t>
            </a:r>
          </a:p>
          <a:p>
            <a:pPr marL="457200" indent="-457200">
              <a:buFont typeface="Arial" panose="020B0604020202020204" pitchFamily="34" charset="0"/>
              <a:buChar char="•"/>
            </a:pPr>
            <a:r>
              <a:rPr lang="en-US" sz="2636" b="1"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Rounded Rectangle 1">
            <a:extLst>
              <a:ext uri="{FF2B5EF4-FFF2-40B4-BE49-F238E27FC236}">
                <a16:creationId xmlns:a16="http://schemas.microsoft.com/office/drawing/2014/main" id="{91E53861-29C1-9A4A-99EB-38B325BB351C}"/>
              </a:ext>
            </a:extLst>
          </p:cNvPr>
          <p:cNvSpPr/>
          <p:nvPr/>
        </p:nvSpPr>
        <p:spPr>
          <a:xfrm>
            <a:off x="4708478" y="2811439"/>
            <a:ext cx="2442949" cy="2988664"/>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76641F9C-B1BE-964D-8C9C-14F4BA6B3571}"/>
              </a:ext>
            </a:extLst>
          </p:cNvPr>
          <p:cNvSpPr txBox="1"/>
          <p:nvPr/>
        </p:nvSpPr>
        <p:spPr>
          <a:xfrm>
            <a:off x="4394929" y="2199873"/>
            <a:ext cx="7797071" cy="497957"/>
          </a:xfrm>
          <a:prstGeom prst="rect">
            <a:avLst/>
          </a:prstGeom>
          <a:noFill/>
        </p:spPr>
        <p:txBody>
          <a:bodyPr wrap="none" rtlCol="0">
            <a:spAutoFit/>
          </a:bodyPr>
          <a:lstStyle/>
          <a:p>
            <a:r>
              <a:rPr lang="en-US" sz="2636" dirty="0">
                <a:solidFill>
                  <a:srgbClr val="FF0000"/>
                </a:solidFill>
              </a:rPr>
              <a:t>low-level motifs are common to </a:t>
            </a:r>
            <a:r>
              <a:rPr lang="en-US" sz="2636" i="1" dirty="0">
                <a:solidFill>
                  <a:srgbClr val="FF0000"/>
                </a:solidFill>
              </a:rPr>
              <a:t>all</a:t>
            </a:r>
            <a:r>
              <a:rPr lang="en-US" sz="2636" dirty="0">
                <a:solidFill>
                  <a:srgbClr val="FF0000"/>
                </a:solidFill>
              </a:rPr>
              <a:t> naturalistic images…</a:t>
            </a:r>
          </a:p>
        </p:txBody>
      </p:sp>
      <p:sp>
        <p:nvSpPr>
          <p:cNvPr id="24" name="Title 1">
            <a:extLst>
              <a:ext uri="{FF2B5EF4-FFF2-40B4-BE49-F238E27FC236}">
                <a16:creationId xmlns:a16="http://schemas.microsoft.com/office/drawing/2014/main" id="{44D39505-A0E0-34EC-C5FD-B5B4ABE3D795}"/>
              </a:ext>
            </a:extLst>
          </p:cNvPr>
          <p:cNvSpPr txBox="1">
            <a:spLocks/>
          </p:cNvSpPr>
          <p:nvPr/>
        </p:nvSpPr>
        <p:spPr>
          <a:xfrm>
            <a:off x="976952" y="30078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 must build a hierarchy of features.</a:t>
            </a:r>
          </a:p>
        </p:txBody>
      </p:sp>
    </p:spTree>
    <p:extLst>
      <p:ext uri="{BB962C8B-B14F-4D97-AF65-F5344CB8AC3E}">
        <p14:creationId xmlns:p14="http://schemas.microsoft.com/office/powerpoint/2010/main" val="1963358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start with a pre-trained model?</a:t>
            </a:r>
          </a:p>
        </p:txBody>
      </p:sp>
      <p:sp>
        <p:nvSpPr>
          <p:cNvPr id="3" name="Content Placeholder 2"/>
          <p:cNvSpPr>
            <a:spLocks noGrp="1"/>
          </p:cNvSpPr>
          <p:nvPr>
            <p:ph idx="1"/>
          </p:nvPr>
        </p:nvSpPr>
        <p:spPr/>
        <p:txBody>
          <a:bodyPr/>
          <a:lstStyle/>
          <a:p>
            <a:r>
              <a:rPr lang="en-US" dirty="0"/>
              <a:t>Instead of beginning with random parameters, we begin with parameters learned from a different, usually non-medical task.</a:t>
            </a:r>
          </a:p>
          <a:p>
            <a:endParaRPr lang="en-US" dirty="0"/>
          </a:p>
          <a:p>
            <a:r>
              <a:rPr lang="en-US" dirty="0"/>
              <a:t>This is because these parameters are </a:t>
            </a:r>
            <a:r>
              <a:rPr lang="en-US" i="1" dirty="0"/>
              <a:t>better than random</a:t>
            </a:r>
            <a:r>
              <a:rPr lang="en-US" dirty="0"/>
              <a:t>: many features that are helpful in classifying naturalistic images are also helpful in classifying medical images.</a:t>
            </a:r>
          </a:p>
          <a:p>
            <a:endParaRPr lang="en-US" dirty="0"/>
          </a:p>
          <a:p>
            <a:r>
              <a:rPr lang="en-US" dirty="0"/>
              <a:t>This is particularly true </a:t>
            </a:r>
            <a:r>
              <a:rPr lang="en-US" i="1" dirty="0"/>
              <a:t>early</a:t>
            </a:r>
            <a:r>
              <a:rPr lang="en-US" dirty="0"/>
              <a:t> in the feature hierarchy (i.e. low-level motifs; early layers).</a:t>
            </a:r>
          </a:p>
          <a:p>
            <a:pPr marL="0" indent="0">
              <a:buNone/>
            </a:pPr>
            <a:endParaRPr lang="en-US" b="1" dirty="0"/>
          </a:p>
        </p:txBody>
      </p:sp>
    </p:spTree>
    <p:extLst>
      <p:ext uri="{BB962C8B-B14F-4D97-AF65-F5344CB8AC3E}">
        <p14:creationId xmlns:p14="http://schemas.microsoft.com/office/powerpoint/2010/main" val="134220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a:bodyPr>
          <a:lstStyle/>
          <a:p>
            <a:r>
              <a:rPr lang="en-US" dirty="0"/>
              <a:t>How do we build our CNN?</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r>
              <a:rPr lang="en-US" dirty="0"/>
              <a:t>Copy, modify, fine-tune. We will focus on whole-image classification.</a:t>
            </a:r>
          </a:p>
        </p:txBody>
      </p:sp>
    </p:spTree>
    <p:extLst>
      <p:ext uri="{BB962C8B-B14F-4D97-AF65-F5344CB8AC3E}">
        <p14:creationId xmlns:p14="http://schemas.microsoft.com/office/powerpoint/2010/main" val="325452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8575" y="1341650"/>
            <a:ext cx="7457239" cy="3605505"/>
          </a:xfrm>
          <a:prstGeom prst="rect">
            <a:avLst/>
          </a:prstGeom>
        </p:spPr>
      </p:pic>
      <p:sp>
        <p:nvSpPr>
          <p:cNvPr id="5" name="Rectangle 4"/>
          <p:cNvSpPr/>
          <p:nvPr/>
        </p:nvSpPr>
        <p:spPr>
          <a:xfrm>
            <a:off x="517757" y="5104205"/>
            <a:ext cx="7498080" cy="307777"/>
          </a:xfrm>
          <a:prstGeom prst="rect">
            <a:avLst/>
          </a:prstGeom>
        </p:spPr>
        <p:txBody>
          <a:bodyPr wrap="square">
            <a:spAutoFit/>
          </a:bodyPr>
          <a:lstStyle/>
          <a:p>
            <a:r>
              <a:rPr lang="en-US" sz="1400" dirty="0"/>
              <a:t>https://github.com/tensorflow/models/tree/master/research/slim#Pretrained</a:t>
            </a:r>
          </a:p>
        </p:txBody>
      </p:sp>
      <p:sp>
        <p:nvSpPr>
          <p:cNvPr id="6" name="Title 1">
            <a:extLst>
              <a:ext uri="{FF2B5EF4-FFF2-40B4-BE49-F238E27FC236}">
                <a16:creationId xmlns:a16="http://schemas.microsoft.com/office/drawing/2014/main" id="{BC99C070-CB5E-3A48-877C-4C5BD5CCC719}"/>
              </a:ext>
            </a:extLst>
          </p:cNvPr>
          <p:cNvSpPr>
            <a:spLocks noGrp="1"/>
          </p:cNvSpPr>
          <p:nvPr>
            <p:ph type="title"/>
          </p:nvPr>
        </p:nvSpPr>
        <p:spPr>
          <a:xfrm>
            <a:off x="408575" y="225877"/>
            <a:ext cx="11900770" cy="737166"/>
          </a:xfrm>
        </p:spPr>
        <p:txBody>
          <a:bodyPr>
            <a:noAutofit/>
          </a:bodyPr>
          <a:lstStyle/>
          <a:p>
            <a:r>
              <a:rPr lang="en-US" sz="3600" dirty="0"/>
              <a:t>Step 1. Download a trained image classification model.</a:t>
            </a:r>
          </a:p>
        </p:txBody>
      </p:sp>
      <p:sp>
        <p:nvSpPr>
          <p:cNvPr id="3" name="TextBox 2">
            <a:extLst>
              <a:ext uri="{FF2B5EF4-FFF2-40B4-BE49-F238E27FC236}">
                <a16:creationId xmlns:a16="http://schemas.microsoft.com/office/drawing/2014/main" id="{29ED3DB9-04C6-4F46-87F6-A523D84DC52A}"/>
              </a:ext>
            </a:extLst>
          </p:cNvPr>
          <p:cNvSpPr txBox="1"/>
          <p:nvPr/>
        </p:nvSpPr>
        <p:spPr>
          <a:xfrm>
            <a:off x="8135784" y="1256287"/>
            <a:ext cx="2482173" cy="2246769"/>
          </a:xfrm>
          <a:prstGeom prst="rect">
            <a:avLst/>
          </a:prstGeom>
          <a:noFill/>
        </p:spPr>
        <p:txBody>
          <a:bodyPr wrap="square" rtlCol="0">
            <a:spAutoFit/>
          </a:bodyPr>
          <a:lstStyle/>
          <a:p>
            <a:r>
              <a:rPr lang="en-US" sz="2000" b="1" dirty="0"/>
              <a:t>Python Code:</a:t>
            </a:r>
          </a:p>
          <a:p>
            <a:r>
              <a:rPr lang="en-US" sz="2000" dirty="0"/>
              <a:t>Defines the model architecture</a:t>
            </a:r>
          </a:p>
          <a:p>
            <a:pPr marL="285750" indent="-285750">
              <a:buFontTx/>
              <a:buChar char="-"/>
            </a:pPr>
            <a:endParaRPr lang="en-US" sz="2000" dirty="0"/>
          </a:p>
          <a:p>
            <a:r>
              <a:rPr lang="en-US" sz="2000" b="1" dirty="0"/>
              <a:t>Checkpoint File:</a:t>
            </a:r>
          </a:p>
          <a:p>
            <a:r>
              <a:rPr lang="en-US" sz="2000" dirty="0"/>
              <a:t>Contains parameters of the trained model</a:t>
            </a:r>
          </a:p>
        </p:txBody>
      </p:sp>
      <p:pic>
        <p:nvPicPr>
          <p:cNvPr id="7" name="Picture 1" descr="page8image382623008">
            <a:extLst>
              <a:ext uri="{FF2B5EF4-FFF2-40B4-BE49-F238E27FC236}">
                <a16:creationId xmlns:a16="http://schemas.microsoft.com/office/drawing/2014/main" id="{71320247-16E6-62D0-1880-4C2FAC33E51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622055" y="4260271"/>
            <a:ext cx="5244975" cy="212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84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9212177" y="5578324"/>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image</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8347465" y="4394579"/>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flipV="1">
            <a:off x="8347465" y="290772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65820"/>
            <a:ext cx="12192000" cy="940472"/>
          </a:xfrm>
        </p:spPr>
        <p:txBody>
          <a:bodyPr>
            <a:normAutofit/>
          </a:bodyPr>
          <a:lstStyle/>
          <a:p>
            <a:pPr algn="ctr"/>
            <a:r>
              <a:rPr lang="en-US" dirty="0"/>
              <a:t>We can divide this model into two pieces:</a:t>
            </a:r>
          </a:p>
        </p:txBody>
      </p:sp>
      <p:sp>
        <p:nvSpPr>
          <p:cNvPr id="30" name="TextBox 29">
            <a:extLst>
              <a:ext uri="{FF2B5EF4-FFF2-40B4-BE49-F238E27FC236}">
                <a16:creationId xmlns:a16="http://schemas.microsoft.com/office/drawing/2014/main" id="{7D47EF31-DD2B-2242-BB8A-C5F5B01D1AAB}"/>
              </a:ext>
            </a:extLst>
          </p:cNvPr>
          <p:cNvSpPr txBox="1"/>
          <p:nvPr/>
        </p:nvSpPr>
        <p:spPr>
          <a:xfrm>
            <a:off x="9212177" y="1212805"/>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211118905"/>
              </p:ext>
            </p:extLst>
          </p:nvPr>
        </p:nvGraphicFramePr>
        <p:xfrm>
          <a:off x="7579907" y="1123568"/>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347465" y="1951630"/>
            <a:ext cx="0" cy="2482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9690855" y="2297468"/>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sp>
        <p:nvSpPr>
          <p:cNvPr id="38" name="Rounded Rectangle 37">
            <a:extLst>
              <a:ext uri="{FF2B5EF4-FFF2-40B4-BE49-F238E27FC236}">
                <a16:creationId xmlns:a16="http://schemas.microsoft.com/office/drawing/2014/main" id="{5A2CF5A5-D42C-AA4E-B601-1A156AD1315E}"/>
              </a:ext>
            </a:extLst>
          </p:cNvPr>
          <p:cNvSpPr/>
          <p:nvPr/>
        </p:nvSpPr>
        <p:spPr>
          <a:xfrm>
            <a:off x="7482752" y="3352447"/>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sp>
        <p:nvSpPr>
          <p:cNvPr id="15" name="Content Placeholder 2">
            <a:extLst>
              <a:ext uri="{FF2B5EF4-FFF2-40B4-BE49-F238E27FC236}">
                <a16:creationId xmlns:a16="http://schemas.microsoft.com/office/drawing/2014/main" id="{E22061E8-B621-3047-183A-03BF4F42FB81}"/>
              </a:ext>
            </a:extLst>
          </p:cNvPr>
          <p:cNvSpPr>
            <a:spLocks noGrp="1"/>
          </p:cNvSpPr>
          <p:nvPr>
            <p:ph idx="1"/>
          </p:nvPr>
        </p:nvSpPr>
        <p:spPr>
          <a:xfrm>
            <a:off x="574672" y="1474191"/>
            <a:ext cx="5548171" cy="4866778"/>
          </a:xfrm>
        </p:spPr>
        <p:txBody>
          <a:bodyPr>
            <a:normAutofit fontScale="92500" lnSpcReduction="10000"/>
          </a:bodyPr>
          <a:lstStyle/>
          <a:p>
            <a:pPr marL="514350" indent="-514350">
              <a:buFont typeface="+mj-lt"/>
              <a:buAutoNum type="arabicPeriod"/>
            </a:pPr>
            <a:r>
              <a:rPr lang="en-US" dirty="0"/>
              <a:t>A CNN </a:t>
            </a:r>
            <a:r>
              <a:rPr lang="en-US" i="1" dirty="0"/>
              <a:t>image encoder</a:t>
            </a:r>
            <a:r>
              <a:rPr lang="en-US" dirty="0"/>
              <a:t> that converts the raw image to a vector of high-level motifs / features.</a:t>
            </a:r>
          </a:p>
          <a:p>
            <a:pPr marL="514350" indent="-514350">
              <a:buFont typeface="+mj-lt"/>
              <a:buAutoNum type="arabicPeriod"/>
            </a:pPr>
            <a:endParaRPr lang="en-US" dirty="0"/>
          </a:p>
          <a:p>
            <a:pPr marL="514350" indent="-514350">
              <a:buFont typeface="+mj-lt"/>
              <a:buAutoNum type="arabicPeriod"/>
            </a:pPr>
            <a:r>
              <a:rPr lang="en-US" dirty="0"/>
              <a:t>A </a:t>
            </a:r>
            <a:r>
              <a:rPr lang="en-US" i="1" dirty="0"/>
              <a:t>final layer</a:t>
            </a:r>
            <a:r>
              <a:rPr lang="en-US" dirty="0"/>
              <a:t>, or </a:t>
            </a:r>
            <a:r>
              <a:rPr lang="en-US" i="1" dirty="0"/>
              <a:t>prediction head</a:t>
            </a:r>
            <a:r>
              <a:rPr lang="en-US" dirty="0"/>
              <a:t> – this is a </a:t>
            </a:r>
            <a:r>
              <a:rPr lang="en-US" u="sng" dirty="0"/>
              <a:t>logistic regression</a:t>
            </a:r>
            <a:r>
              <a:rPr lang="en-US" dirty="0"/>
              <a:t> model – that makes predictions about the label from these high-level features.</a:t>
            </a:r>
          </a:p>
          <a:p>
            <a:endParaRPr lang="en-US" dirty="0"/>
          </a:p>
          <a:p>
            <a:r>
              <a:rPr lang="en-US" dirty="0"/>
              <a:t>We will </a:t>
            </a:r>
            <a:r>
              <a:rPr lang="en-US" u="sng" dirty="0"/>
              <a:t>reuse</a:t>
            </a:r>
            <a:r>
              <a:rPr lang="en-US" dirty="0"/>
              <a:t> the encoder but </a:t>
            </a:r>
            <a:r>
              <a:rPr lang="en-US" u="sng" dirty="0"/>
              <a:t>replace</a:t>
            </a:r>
            <a:r>
              <a:rPr lang="en-US" dirty="0"/>
              <a:t> the prediction head, since it is specific to the previous (non-medical) task.</a:t>
            </a:r>
          </a:p>
        </p:txBody>
      </p:sp>
      <p:pic>
        <p:nvPicPr>
          <p:cNvPr id="2" name="Picture 1">
            <a:extLst>
              <a:ext uri="{FF2B5EF4-FFF2-40B4-BE49-F238E27FC236}">
                <a16:creationId xmlns:a16="http://schemas.microsoft.com/office/drawing/2014/main" id="{9F2A0AC1-E887-ECC4-06E9-6D7E36844611}"/>
              </a:ext>
            </a:extLst>
          </p:cNvPr>
          <p:cNvPicPr>
            <a:picLocks noChangeAspect="1"/>
          </p:cNvPicPr>
          <p:nvPr/>
        </p:nvPicPr>
        <p:blipFill>
          <a:blip r:embed="rId3"/>
          <a:stretch>
            <a:fillRect/>
          </a:stretch>
        </p:blipFill>
        <p:spPr>
          <a:xfrm rot="5400000">
            <a:off x="8112516" y="1264784"/>
            <a:ext cx="469900" cy="2654300"/>
          </a:xfrm>
          <a:prstGeom prst="rect">
            <a:avLst/>
          </a:prstGeom>
        </p:spPr>
      </p:pic>
      <p:pic>
        <p:nvPicPr>
          <p:cNvPr id="24" name="Picture 23">
            <a:extLst>
              <a:ext uri="{FF2B5EF4-FFF2-40B4-BE49-F238E27FC236}">
                <a16:creationId xmlns:a16="http://schemas.microsoft.com/office/drawing/2014/main" id="{16A111F5-3503-29BA-AC7D-265A91508DC8}"/>
              </a:ext>
            </a:extLst>
          </p:cNvPr>
          <p:cNvPicPr>
            <a:picLocks noChangeAspect="1"/>
          </p:cNvPicPr>
          <p:nvPr/>
        </p:nvPicPr>
        <p:blipFill>
          <a:blip r:embed="rId4"/>
          <a:stretch>
            <a:fillRect/>
          </a:stretch>
        </p:blipFill>
        <p:spPr>
          <a:xfrm>
            <a:off x="7417232" y="4887241"/>
            <a:ext cx="1860465" cy="1904939"/>
          </a:xfrm>
          <a:prstGeom prst="rect">
            <a:avLst/>
          </a:prstGeom>
        </p:spPr>
      </p:pic>
    </p:spTree>
    <p:extLst>
      <p:ext uri="{BB962C8B-B14F-4D97-AF65-F5344CB8AC3E}">
        <p14:creationId xmlns:p14="http://schemas.microsoft.com/office/powerpoint/2010/main" val="2933453785"/>
      </p:ext>
    </p:extLst>
  </p:cSld>
  <p:clrMapOvr>
    <a:masterClrMapping/>
  </p:clrMapOvr>
  <mc:AlternateContent xmlns:mc="http://schemas.openxmlformats.org/markup-compatibility/2006" xmlns:p14="http://schemas.microsoft.com/office/powerpoint/2010/main">
    <mc:Choice Requires="p14">
      <p:transition spd="slow" p14:dur="2000" advTm="66910"/>
    </mc:Choice>
    <mc:Fallback xmlns="">
      <p:transition spd="slow" advTm="6691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5CB-2EBA-D14D-91A4-A770340285A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EC524BE-6548-AC46-BB45-5E659AE09CD2}"/>
              </a:ext>
            </a:extLst>
          </p:cNvPr>
          <p:cNvSpPr>
            <a:spLocks noGrp="1"/>
          </p:cNvSpPr>
          <p:nvPr>
            <p:ph idx="1"/>
          </p:nvPr>
        </p:nvSpPr>
        <p:spPr/>
        <p:txBody>
          <a:bodyPr>
            <a:normAutofit/>
          </a:bodyPr>
          <a:lstStyle/>
          <a:p>
            <a:pPr>
              <a:spcAft>
                <a:spcPts val="1200"/>
              </a:spcAft>
            </a:pPr>
            <a:r>
              <a:rPr lang="en-US" dirty="0"/>
              <a:t>What can computer vision (CV) do, and how is it relevant to clinical medicine?</a:t>
            </a:r>
          </a:p>
          <a:p>
            <a:pPr>
              <a:spcAft>
                <a:spcPts val="1200"/>
              </a:spcAft>
            </a:pPr>
            <a:r>
              <a:rPr lang="en-US" dirty="0"/>
              <a:t>How does CV work, in brief?</a:t>
            </a:r>
          </a:p>
          <a:p>
            <a:pPr>
              <a:spcAft>
                <a:spcPts val="600"/>
              </a:spcAft>
            </a:pPr>
            <a:r>
              <a:rPr lang="en-US" dirty="0"/>
              <a:t>How do we (re)-train a model to classify medical images?</a:t>
            </a:r>
          </a:p>
          <a:p>
            <a:pPr lvl="1">
              <a:spcAft>
                <a:spcPts val="600"/>
              </a:spcAft>
            </a:pPr>
            <a:r>
              <a:rPr lang="en-US" dirty="0"/>
              <a:t>Take an existing, trained classification model</a:t>
            </a:r>
          </a:p>
          <a:p>
            <a:pPr lvl="1">
              <a:spcAft>
                <a:spcPts val="600"/>
              </a:spcAft>
            </a:pPr>
            <a:r>
              <a:rPr lang="en-US" dirty="0"/>
              <a:t>Replace the </a:t>
            </a:r>
            <a:r>
              <a:rPr lang="en-US" i="1" dirty="0"/>
              <a:t>final layer </a:t>
            </a:r>
            <a:r>
              <a:rPr lang="en-US" dirty="0"/>
              <a:t>(i.e., </a:t>
            </a:r>
            <a:r>
              <a:rPr lang="en-US" i="1" dirty="0"/>
              <a:t>prediction head</a:t>
            </a:r>
            <a:r>
              <a:rPr lang="en-US" dirty="0"/>
              <a:t>)</a:t>
            </a:r>
          </a:p>
          <a:p>
            <a:pPr lvl="1">
              <a:spcAft>
                <a:spcPts val="600"/>
              </a:spcAft>
            </a:pPr>
            <a:r>
              <a:rPr lang="en-US" dirty="0"/>
              <a:t>Fine-tune model parameters</a:t>
            </a:r>
          </a:p>
          <a:p>
            <a:pPr>
              <a:spcAft>
                <a:spcPts val="600"/>
              </a:spcAft>
            </a:pPr>
            <a:r>
              <a:rPr lang="en-US" dirty="0"/>
              <a:t>Notes on image data pre-processing (time permitting)</a:t>
            </a:r>
          </a:p>
          <a:p>
            <a:pPr>
              <a:spcAft>
                <a:spcPts val="600"/>
              </a:spcAft>
            </a:pPr>
            <a:endParaRPr lang="en-US" dirty="0"/>
          </a:p>
        </p:txBody>
      </p:sp>
    </p:spTree>
    <p:extLst>
      <p:ext uri="{BB962C8B-B14F-4D97-AF65-F5344CB8AC3E}">
        <p14:creationId xmlns:p14="http://schemas.microsoft.com/office/powerpoint/2010/main" val="1636924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(Enhance!) Inspecting the prediction head:</a:t>
            </a:r>
          </a:p>
        </p:txBody>
      </p:sp>
      <p:cxnSp>
        <p:nvCxnSpPr>
          <p:cNvPr id="28" name="Straight Arrow Connector 27">
            <a:extLst>
              <a:ext uri="{FF2B5EF4-FFF2-40B4-BE49-F238E27FC236}">
                <a16:creationId xmlns:a16="http://schemas.microsoft.com/office/drawing/2014/main" id="{3E7161BD-B9C2-BE4C-88ED-DACEE04D2D9C}"/>
              </a:ext>
            </a:extLst>
          </p:cNvPr>
          <p:cNvCxnSpPr>
            <a:cxnSpLocks/>
          </p:cNvCxnSpPr>
          <p:nvPr/>
        </p:nvCxnSpPr>
        <p:spPr>
          <a:xfrm flipV="1">
            <a:off x="8533485" y="6041825"/>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1AAC4910-1E82-4E9F-7A95-2D8867796951}"/>
              </a:ext>
            </a:extLst>
          </p:cNvPr>
          <p:cNvCxnSpPr>
            <a:cxnSpLocks/>
          </p:cNvCxnSpPr>
          <p:nvPr/>
        </p:nvCxnSpPr>
        <p:spPr>
          <a:xfrm flipV="1">
            <a:off x="8533485" y="466415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7A28A487-B7BB-E609-A980-BE3DFAC0F0EE}"/>
              </a:ext>
            </a:extLst>
          </p:cNvPr>
          <p:cNvSpPr txBox="1"/>
          <p:nvPr/>
        </p:nvSpPr>
        <p:spPr>
          <a:xfrm>
            <a:off x="9876875" y="4081194"/>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sp>
        <p:nvSpPr>
          <p:cNvPr id="34" name="Rounded Rectangle 33">
            <a:extLst>
              <a:ext uri="{FF2B5EF4-FFF2-40B4-BE49-F238E27FC236}">
                <a16:creationId xmlns:a16="http://schemas.microsoft.com/office/drawing/2014/main" id="{CF59CC43-5770-DB6D-C777-66F80009F5DB}"/>
              </a:ext>
            </a:extLst>
          </p:cNvPr>
          <p:cNvSpPr/>
          <p:nvPr/>
        </p:nvSpPr>
        <p:spPr>
          <a:xfrm>
            <a:off x="7668772" y="5026989"/>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35" name="Picture 34">
            <a:extLst>
              <a:ext uri="{FF2B5EF4-FFF2-40B4-BE49-F238E27FC236}">
                <a16:creationId xmlns:a16="http://schemas.microsoft.com/office/drawing/2014/main" id="{D4504412-3E82-26A1-A811-4DB7237397B7}"/>
              </a:ext>
            </a:extLst>
          </p:cNvPr>
          <p:cNvPicPr>
            <a:picLocks noChangeAspect="1"/>
          </p:cNvPicPr>
          <p:nvPr/>
        </p:nvPicPr>
        <p:blipFill>
          <a:blip r:embed="rId3"/>
          <a:stretch>
            <a:fillRect/>
          </a:stretch>
        </p:blipFill>
        <p:spPr>
          <a:xfrm rot="5400000">
            <a:off x="8298536" y="3048510"/>
            <a:ext cx="469900" cy="2654300"/>
          </a:xfrm>
          <a:prstGeom prst="rect">
            <a:avLst/>
          </a:prstGeom>
        </p:spPr>
      </p:pic>
      <p:pic>
        <p:nvPicPr>
          <p:cNvPr id="36" name="Picture 35">
            <a:extLst>
              <a:ext uri="{FF2B5EF4-FFF2-40B4-BE49-F238E27FC236}">
                <a16:creationId xmlns:a16="http://schemas.microsoft.com/office/drawing/2014/main" id="{E224A54F-8E9D-7C9E-574E-7F0083254937}"/>
              </a:ext>
            </a:extLst>
          </p:cNvPr>
          <p:cNvPicPr>
            <a:picLocks noChangeAspect="1"/>
          </p:cNvPicPr>
          <p:nvPr/>
        </p:nvPicPr>
        <p:blipFill>
          <a:blip r:embed="rId4"/>
          <a:stretch>
            <a:fillRect/>
          </a:stretch>
        </p:blipFill>
        <p:spPr>
          <a:xfrm>
            <a:off x="7603252" y="6452599"/>
            <a:ext cx="1860465" cy="1904939"/>
          </a:xfrm>
          <a:prstGeom prst="rect">
            <a:avLst/>
          </a:prstGeom>
        </p:spPr>
      </p:pic>
      <p:cxnSp>
        <p:nvCxnSpPr>
          <p:cNvPr id="37" name="Straight Arrow Connector 36">
            <a:extLst>
              <a:ext uri="{FF2B5EF4-FFF2-40B4-BE49-F238E27FC236}">
                <a16:creationId xmlns:a16="http://schemas.microsoft.com/office/drawing/2014/main" id="{1CD64E67-D70D-9592-7F86-668BFDC48854}"/>
              </a:ext>
            </a:extLst>
          </p:cNvPr>
          <p:cNvCxnSpPr>
            <a:cxnSpLocks/>
          </p:cNvCxnSpPr>
          <p:nvPr/>
        </p:nvCxnSpPr>
        <p:spPr>
          <a:xfrm flipV="1">
            <a:off x="7862266" y="3577918"/>
            <a:ext cx="532161"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8D5DD8-5B27-83C4-4273-2CF3432552B0}"/>
              </a:ext>
            </a:extLst>
          </p:cNvPr>
          <p:cNvCxnSpPr>
            <a:cxnSpLocks/>
          </p:cNvCxnSpPr>
          <p:nvPr/>
        </p:nvCxnSpPr>
        <p:spPr>
          <a:xfrm flipV="1">
            <a:off x="7436381" y="3577918"/>
            <a:ext cx="889806"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1C1A175-5B74-E155-60C2-434C6B984017}"/>
              </a:ext>
            </a:extLst>
          </p:cNvPr>
          <p:cNvCxnSpPr>
            <a:cxnSpLocks/>
          </p:cNvCxnSpPr>
          <p:nvPr/>
        </p:nvCxnSpPr>
        <p:spPr>
          <a:xfrm flipV="1">
            <a:off x="8326187" y="3569220"/>
            <a:ext cx="180000"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6FA67ED-77CD-80C3-8BA9-C02EB6B7C62E}"/>
              </a:ext>
            </a:extLst>
          </p:cNvPr>
          <p:cNvCxnSpPr>
            <a:cxnSpLocks/>
          </p:cNvCxnSpPr>
          <p:nvPr/>
        </p:nvCxnSpPr>
        <p:spPr>
          <a:xfrm flipH="1" flipV="1">
            <a:off x="8574427" y="3569220"/>
            <a:ext cx="150807"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EA3EC6D-4623-E6AC-9FF1-0A4DB4EA5C75}"/>
              </a:ext>
            </a:extLst>
          </p:cNvPr>
          <p:cNvCxnSpPr>
            <a:cxnSpLocks/>
          </p:cNvCxnSpPr>
          <p:nvPr/>
        </p:nvCxnSpPr>
        <p:spPr>
          <a:xfrm flipH="1" flipV="1">
            <a:off x="8648871" y="3560522"/>
            <a:ext cx="533201"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B79318F-EF7B-AB23-4545-493D6AFA613E}"/>
              </a:ext>
            </a:extLst>
          </p:cNvPr>
          <p:cNvCxnSpPr>
            <a:cxnSpLocks/>
          </p:cNvCxnSpPr>
          <p:nvPr/>
        </p:nvCxnSpPr>
        <p:spPr>
          <a:xfrm flipH="1" flipV="1">
            <a:off x="8764227" y="3577918"/>
            <a:ext cx="799935"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48" name="Table 47">
            <a:extLst>
              <a:ext uri="{FF2B5EF4-FFF2-40B4-BE49-F238E27FC236}">
                <a16:creationId xmlns:a16="http://schemas.microsoft.com/office/drawing/2014/main" id="{1C73CDCA-CA37-7640-DE1C-2A9AAE543A70}"/>
              </a:ext>
            </a:extLst>
          </p:cNvPr>
          <p:cNvGraphicFramePr>
            <a:graphicFrameLocks noGrp="1"/>
          </p:cNvGraphicFramePr>
          <p:nvPr>
            <p:extLst>
              <p:ext uri="{D42A27DB-BD31-4B8C-83A1-F6EECF244321}">
                <p14:modId xmlns:p14="http://schemas.microsoft.com/office/powerpoint/2010/main" val="362713693"/>
              </p:ext>
            </p:extLst>
          </p:nvPr>
        </p:nvGraphicFramePr>
        <p:xfrm>
          <a:off x="8302740" y="310974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9" name="TextBox 48">
            <a:extLst>
              <a:ext uri="{FF2B5EF4-FFF2-40B4-BE49-F238E27FC236}">
                <a16:creationId xmlns:a16="http://schemas.microsoft.com/office/drawing/2014/main" id="{9DFC662A-FFE1-2A80-927E-63512B1520A5}"/>
              </a:ext>
            </a:extLst>
          </p:cNvPr>
          <p:cNvSpPr txBox="1"/>
          <p:nvPr/>
        </p:nvSpPr>
        <p:spPr>
          <a:xfrm>
            <a:off x="8787674" y="3033401"/>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F6F80ECD-CA3F-B555-F088-B305212EC0C2}"/>
                  </a:ext>
                </a:extLst>
              </p:cNvPr>
              <p:cNvSpPr/>
              <p:nvPr/>
            </p:nvSpPr>
            <p:spPr>
              <a:xfrm>
                <a:off x="8298304" y="2371810"/>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0" name="Oval 49">
                <a:extLst>
                  <a:ext uri="{FF2B5EF4-FFF2-40B4-BE49-F238E27FC236}">
                    <a16:creationId xmlns:a16="http://schemas.microsoft.com/office/drawing/2014/main" id="{F6F80ECD-CA3F-B555-F088-B305212EC0C2}"/>
                  </a:ext>
                </a:extLst>
              </p:cNvPr>
              <p:cNvSpPr>
                <a:spLocks noRot="1" noChangeAspect="1" noMove="1" noResize="1" noEditPoints="1" noAdjustHandles="1" noChangeArrowheads="1" noChangeShapeType="1" noTextEdit="1"/>
              </p:cNvSpPr>
              <p:nvPr/>
            </p:nvSpPr>
            <p:spPr>
              <a:xfrm>
                <a:off x="8298304" y="2371810"/>
                <a:ext cx="470357" cy="459473"/>
              </a:xfrm>
              <a:prstGeom prst="ellipse">
                <a:avLst/>
              </a:prstGeom>
              <a:blipFill>
                <a:blip r:embed="rId5"/>
                <a:stretch>
                  <a:fillRect l="-35897" t="-10526" b="-42105"/>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20059022-19E7-E65D-240F-02CF48B1D941}"/>
              </a:ext>
            </a:extLst>
          </p:cNvPr>
          <p:cNvCxnSpPr>
            <a:cxnSpLocks/>
            <a:stCxn id="48" idx="0"/>
            <a:endCxn id="50" idx="4"/>
          </p:cNvCxnSpPr>
          <p:nvPr/>
        </p:nvCxnSpPr>
        <p:spPr>
          <a:xfrm flipV="1">
            <a:off x="8533483" y="2831283"/>
            <a:ext cx="0" cy="2784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2" name="Table 51">
            <a:extLst>
              <a:ext uri="{FF2B5EF4-FFF2-40B4-BE49-F238E27FC236}">
                <a16:creationId xmlns:a16="http://schemas.microsoft.com/office/drawing/2014/main" id="{06F6D94C-C604-FC91-CF4A-4FA49568EFC7}"/>
              </a:ext>
            </a:extLst>
          </p:cNvPr>
          <p:cNvGraphicFramePr>
            <a:graphicFrameLocks noGrp="1"/>
          </p:cNvGraphicFramePr>
          <p:nvPr>
            <p:extLst>
              <p:ext uri="{D42A27DB-BD31-4B8C-83A1-F6EECF244321}">
                <p14:modId xmlns:p14="http://schemas.microsoft.com/office/powerpoint/2010/main" val="2691258996"/>
              </p:ext>
            </p:extLst>
          </p:nvPr>
        </p:nvGraphicFramePr>
        <p:xfrm>
          <a:off x="8302740" y="1663698"/>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3" name="Straight Arrow Connector 52">
            <a:extLst>
              <a:ext uri="{FF2B5EF4-FFF2-40B4-BE49-F238E27FC236}">
                <a16:creationId xmlns:a16="http://schemas.microsoft.com/office/drawing/2014/main" id="{97C65A0E-C1C1-6B79-A89F-1AD2FE983709}"/>
              </a:ext>
            </a:extLst>
          </p:cNvPr>
          <p:cNvCxnSpPr>
            <a:cxnSpLocks/>
            <a:stCxn id="50" idx="0"/>
            <a:endCxn id="52" idx="2"/>
          </p:cNvCxnSpPr>
          <p:nvPr/>
        </p:nvCxnSpPr>
        <p:spPr>
          <a:xfrm flipV="1">
            <a:off x="8533483" y="2123171"/>
            <a:ext cx="0" cy="2486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541B84-2E37-44E4-013E-5D3E14F8743D}"/>
                  </a:ext>
                </a:extLst>
              </p:cNvPr>
              <p:cNvSpPr txBox="1"/>
              <p:nvPr/>
            </p:nvSpPr>
            <p:spPr>
              <a:xfrm>
                <a:off x="8723750" y="1597194"/>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𝑝</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5541B84-2E37-44E4-013E-5D3E14F8743D}"/>
                  </a:ext>
                </a:extLst>
              </p:cNvPr>
              <p:cNvSpPr txBox="1">
                <a:spLocks noRot="1" noChangeAspect="1" noMove="1" noResize="1" noEditPoints="1" noAdjustHandles="1" noChangeArrowheads="1" noChangeShapeType="1" noTextEdit="1"/>
              </p:cNvSpPr>
              <p:nvPr/>
            </p:nvSpPr>
            <p:spPr>
              <a:xfrm>
                <a:off x="8723750" y="1597194"/>
                <a:ext cx="482826" cy="512576"/>
              </a:xfrm>
              <a:prstGeom prst="rect">
                <a:avLst/>
              </a:prstGeom>
              <a:blipFill>
                <a:blip r:embed="rId6"/>
                <a:stretch>
                  <a:fillRect b="-14286"/>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B84647D5-5041-0A13-64D4-5F5230075D51}"/>
              </a:ext>
            </a:extLst>
          </p:cNvPr>
          <p:cNvSpPr txBox="1"/>
          <p:nvPr/>
        </p:nvSpPr>
        <p:spPr>
          <a:xfrm>
            <a:off x="9438488" y="1559822"/>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probability of retinopathy</a:t>
            </a:r>
          </a:p>
        </p:txBody>
      </p:sp>
      <p:sp>
        <p:nvSpPr>
          <p:cNvPr id="79" name="TextBox 78">
            <a:extLst>
              <a:ext uri="{FF2B5EF4-FFF2-40B4-BE49-F238E27FC236}">
                <a16:creationId xmlns:a16="http://schemas.microsoft.com/office/drawing/2014/main" id="{57913A01-F889-8DAC-8B2F-45DFA6C4ABEA}"/>
              </a:ext>
            </a:extLst>
          </p:cNvPr>
          <p:cNvSpPr txBox="1"/>
          <p:nvPr/>
        </p:nvSpPr>
        <p:spPr>
          <a:xfrm>
            <a:off x="9436262" y="3052355"/>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log-odds</a:t>
            </a:r>
          </a:p>
          <a:p>
            <a:pPr algn="ctr"/>
            <a:r>
              <a:rPr lang="en-US" sz="1600" dirty="0">
                <a:latin typeface="Times New Roman" panose="02020603050405020304" pitchFamily="18" charset="0"/>
                <a:cs typeface="Times New Roman" panose="02020603050405020304" pitchFamily="18" charset="0"/>
              </a:rPr>
              <a:t>of retinopathy</a:t>
            </a:r>
          </a:p>
        </p:txBody>
      </p:sp>
      <p:sp>
        <p:nvSpPr>
          <p:cNvPr id="80" name="Content Placeholder 2">
            <a:extLst>
              <a:ext uri="{FF2B5EF4-FFF2-40B4-BE49-F238E27FC236}">
                <a16:creationId xmlns:a16="http://schemas.microsoft.com/office/drawing/2014/main" id="{D5C15976-B51A-9979-8D23-DA3B061AFC4A}"/>
              </a:ext>
            </a:extLst>
          </p:cNvPr>
          <p:cNvSpPr>
            <a:spLocks noGrp="1"/>
          </p:cNvSpPr>
          <p:nvPr>
            <p:ph idx="1"/>
          </p:nvPr>
        </p:nvSpPr>
        <p:spPr>
          <a:xfrm>
            <a:off x="1066840" y="1973336"/>
            <a:ext cx="5140202" cy="4334748"/>
          </a:xfrm>
        </p:spPr>
        <p:txBody>
          <a:bodyPr>
            <a:normAutofit/>
          </a:bodyPr>
          <a:lstStyle/>
          <a:p>
            <a:pPr marL="0" indent="0">
              <a:buNone/>
            </a:pPr>
            <a:r>
              <a:rPr lang="en-US" dirty="0"/>
              <a:t>In this example, our prediction head is simple logistic regression on the features extracted by the CNN encoder.</a:t>
            </a:r>
          </a:p>
        </p:txBody>
      </p:sp>
    </p:spTree>
    <p:extLst>
      <p:ext uri="{BB962C8B-B14F-4D97-AF65-F5344CB8AC3E}">
        <p14:creationId xmlns:p14="http://schemas.microsoft.com/office/powerpoint/2010/main" val="3914344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(Enhance!) Inspecting the prediction head:</a:t>
            </a:r>
          </a:p>
        </p:txBody>
      </p:sp>
      <p:sp>
        <p:nvSpPr>
          <p:cNvPr id="33" name="TextBox 32">
            <a:extLst>
              <a:ext uri="{FF2B5EF4-FFF2-40B4-BE49-F238E27FC236}">
                <a16:creationId xmlns:a16="http://schemas.microsoft.com/office/drawing/2014/main" id="{7A28A487-B7BB-E609-A980-BE3DFAC0F0EE}"/>
              </a:ext>
            </a:extLst>
          </p:cNvPr>
          <p:cNvSpPr txBox="1"/>
          <p:nvPr/>
        </p:nvSpPr>
        <p:spPr>
          <a:xfrm>
            <a:off x="9876875" y="4081194"/>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pic>
        <p:nvPicPr>
          <p:cNvPr id="35" name="Picture 34">
            <a:extLst>
              <a:ext uri="{FF2B5EF4-FFF2-40B4-BE49-F238E27FC236}">
                <a16:creationId xmlns:a16="http://schemas.microsoft.com/office/drawing/2014/main" id="{D4504412-3E82-26A1-A811-4DB7237397B7}"/>
              </a:ext>
            </a:extLst>
          </p:cNvPr>
          <p:cNvPicPr>
            <a:picLocks noChangeAspect="1"/>
          </p:cNvPicPr>
          <p:nvPr/>
        </p:nvPicPr>
        <p:blipFill>
          <a:blip r:embed="rId3"/>
          <a:stretch>
            <a:fillRect/>
          </a:stretch>
        </p:blipFill>
        <p:spPr>
          <a:xfrm rot="5400000">
            <a:off x="8298536" y="3048510"/>
            <a:ext cx="469900" cy="2654300"/>
          </a:xfrm>
          <a:prstGeom prst="rect">
            <a:avLst/>
          </a:prstGeom>
        </p:spPr>
      </p:pic>
      <p:cxnSp>
        <p:nvCxnSpPr>
          <p:cNvPr id="37" name="Straight Arrow Connector 36">
            <a:extLst>
              <a:ext uri="{FF2B5EF4-FFF2-40B4-BE49-F238E27FC236}">
                <a16:creationId xmlns:a16="http://schemas.microsoft.com/office/drawing/2014/main" id="{1CD64E67-D70D-9592-7F86-668BFDC48854}"/>
              </a:ext>
            </a:extLst>
          </p:cNvPr>
          <p:cNvCxnSpPr>
            <a:cxnSpLocks/>
          </p:cNvCxnSpPr>
          <p:nvPr/>
        </p:nvCxnSpPr>
        <p:spPr>
          <a:xfrm flipV="1">
            <a:off x="7862266" y="3577918"/>
            <a:ext cx="532161"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8D5DD8-5B27-83C4-4273-2CF3432552B0}"/>
              </a:ext>
            </a:extLst>
          </p:cNvPr>
          <p:cNvCxnSpPr>
            <a:cxnSpLocks/>
          </p:cNvCxnSpPr>
          <p:nvPr/>
        </p:nvCxnSpPr>
        <p:spPr>
          <a:xfrm flipV="1">
            <a:off x="7436381" y="3577918"/>
            <a:ext cx="889806"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1C1A175-5B74-E155-60C2-434C6B984017}"/>
              </a:ext>
            </a:extLst>
          </p:cNvPr>
          <p:cNvCxnSpPr>
            <a:cxnSpLocks/>
          </p:cNvCxnSpPr>
          <p:nvPr/>
        </p:nvCxnSpPr>
        <p:spPr>
          <a:xfrm flipV="1">
            <a:off x="8326187" y="3569220"/>
            <a:ext cx="180000"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6FA67ED-77CD-80C3-8BA9-C02EB6B7C62E}"/>
              </a:ext>
            </a:extLst>
          </p:cNvPr>
          <p:cNvCxnSpPr>
            <a:cxnSpLocks/>
          </p:cNvCxnSpPr>
          <p:nvPr/>
        </p:nvCxnSpPr>
        <p:spPr>
          <a:xfrm flipH="1" flipV="1">
            <a:off x="8574427" y="3569220"/>
            <a:ext cx="150807"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EA3EC6D-4623-E6AC-9FF1-0A4DB4EA5C75}"/>
              </a:ext>
            </a:extLst>
          </p:cNvPr>
          <p:cNvCxnSpPr>
            <a:cxnSpLocks/>
          </p:cNvCxnSpPr>
          <p:nvPr/>
        </p:nvCxnSpPr>
        <p:spPr>
          <a:xfrm flipH="1" flipV="1">
            <a:off x="8648871" y="3560522"/>
            <a:ext cx="533201"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B79318F-EF7B-AB23-4545-493D6AFA613E}"/>
              </a:ext>
            </a:extLst>
          </p:cNvPr>
          <p:cNvCxnSpPr>
            <a:cxnSpLocks/>
          </p:cNvCxnSpPr>
          <p:nvPr/>
        </p:nvCxnSpPr>
        <p:spPr>
          <a:xfrm flipH="1" flipV="1">
            <a:off x="8764227" y="3577918"/>
            <a:ext cx="799935"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48" name="Table 47">
            <a:extLst>
              <a:ext uri="{FF2B5EF4-FFF2-40B4-BE49-F238E27FC236}">
                <a16:creationId xmlns:a16="http://schemas.microsoft.com/office/drawing/2014/main" id="{1C73CDCA-CA37-7640-DE1C-2A9AAE543A70}"/>
              </a:ext>
            </a:extLst>
          </p:cNvPr>
          <p:cNvGraphicFramePr>
            <a:graphicFrameLocks noGrp="1"/>
          </p:cNvGraphicFramePr>
          <p:nvPr>
            <p:extLst>
              <p:ext uri="{D42A27DB-BD31-4B8C-83A1-F6EECF244321}">
                <p14:modId xmlns:p14="http://schemas.microsoft.com/office/powerpoint/2010/main" val="539015428"/>
              </p:ext>
            </p:extLst>
          </p:nvPr>
        </p:nvGraphicFramePr>
        <p:xfrm>
          <a:off x="7862266" y="3109747"/>
          <a:ext cx="1319805" cy="459473"/>
        </p:xfrm>
        <a:graphic>
          <a:graphicData uri="http://schemas.openxmlformats.org/drawingml/2006/table">
            <a:tbl>
              <a:tblPr firstRow="1" bandRow="1">
                <a:tableStyleId>{5C22544A-7EE6-4342-B048-85BDC9FD1C3A}</a:tableStyleId>
              </a:tblPr>
              <a:tblGrid>
                <a:gridCol w="439935">
                  <a:extLst>
                    <a:ext uri="{9D8B030D-6E8A-4147-A177-3AD203B41FA5}">
                      <a16:colId xmlns:a16="http://schemas.microsoft.com/office/drawing/2014/main" val="4002730172"/>
                    </a:ext>
                  </a:extLst>
                </a:gridCol>
                <a:gridCol w="439935">
                  <a:extLst>
                    <a:ext uri="{9D8B030D-6E8A-4147-A177-3AD203B41FA5}">
                      <a16:colId xmlns:a16="http://schemas.microsoft.com/office/drawing/2014/main" val="1191468181"/>
                    </a:ext>
                  </a:extLst>
                </a:gridCol>
                <a:gridCol w="439935">
                  <a:extLst>
                    <a:ext uri="{9D8B030D-6E8A-4147-A177-3AD203B41FA5}">
                      <a16:colId xmlns:a16="http://schemas.microsoft.com/office/drawing/2014/main" val="38032266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9" name="TextBox 48">
            <a:extLst>
              <a:ext uri="{FF2B5EF4-FFF2-40B4-BE49-F238E27FC236}">
                <a16:creationId xmlns:a16="http://schemas.microsoft.com/office/drawing/2014/main" id="{9DFC662A-FFE1-2A80-927E-63512B1520A5}"/>
              </a:ext>
            </a:extLst>
          </p:cNvPr>
          <p:cNvSpPr txBox="1"/>
          <p:nvPr/>
        </p:nvSpPr>
        <p:spPr>
          <a:xfrm>
            <a:off x="9231068" y="3033634"/>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F6F80ECD-CA3F-B555-F088-B305212EC0C2}"/>
                  </a:ext>
                </a:extLst>
              </p:cNvPr>
              <p:cNvSpPr/>
              <p:nvPr/>
            </p:nvSpPr>
            <p:spPr>
              <a:xfrm>
                <a:off x="7782626" y="2395869"/>
                <a:ext cx="1479084"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softmax</m:t>
                      </m:r>
                    </m:oMath>
                  </m:oMathPara>
                </a14:m>
                <a:endParaRPr lang="en-US" dirty="0"/>
              </a:p>
            </p:txBody>
          </p:sp>
        </mc:Choice>
        <mc:Fallback xmlns="">
          <p:sp>
            <p:nvSpPr>
              <p:cNvPr id="50" name="Oval 49">
                <a:extLst>
                  <a:ext uri="{FF2B5EF4-FFF2-40B4-BE49-F238E27FC236}">
                    <a16:creationId xmlns:a16="http://schemas.microsoft.com/office/drawing/2014/main" id="{F6F80ECD-CA3F-B555-F088-B305212EC0C2}"/>
                  </a:ext>
                </a:extLst>
              </p:cNvPr>
              <p:cNvSpPr>
                <a:spLocks noRot="1" noChangeAspect="1" noMove="1" noResize="1" noEditPoints="1" noAdjustHandles="1" noChangeArrowheads="1" noChangeShapeType="1" noTextEdit="1"/>
              </p:cNvSpPr>
              <p:nvPr/>
            </p:nvSpPr>
            <p:spPr>
              <a:xfrm>
                <a:off x="7782626" y="2395869"/>
                <a:ext cx="1479084" cy="459473"/>
              </a:xfrm>
              <a:prstGeom prst="ellipse">
                <a:avLst/>
              </a:prstGeom>
              <a:blipFill>
                <a:blip r:embed="rId4"/>
                <a:stretch>
                  <a:fillRect b="-18421"/>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20059022-19E7-E65D-240F-02CF48B1D941}"/>
              </a:ext>
            </a:extLst>
          </p:cNvPr>
          <p:cNvCxnSpPr>
            <a:cxnSpLocks/>
            <a:stCxn id="48" idx="0"/>
            <a:endCxn id="50" idx="4"/>
          </p:cNvCxnSpPr>
          <p:nvPr/>
        </p:nvCxnSpPr>
        <p:spPr>
          <a:xfrm flipV="1">
            <a:off x="8522168" y="2855342"/>
            <a:ext cx="0" cy="2544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97C65A0E-C1C1-6B79-A89F-1AD2FE983709}"/>
              </a:ext>
            </a:extLst>
          </p:cNvPr>
          <p:cNvCxnSpPr>
            <a:cxnSpLocks/>
            <a:stCxn id="50" idx="0"/>
            <a:endCxn id="27" idx="2"/>
          </p:cNvCxnSpPr>
          <p:nvPr/>
        </p:nvCxnSpPr>
        <p:spPr>
          <a:xfrm flipV="1">
            <a:off x="8522168" y="2090109"/>
            <a:ext cx="0" cy="30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541B84-2E37-44E4-013E-5D3E14F8743D}"/>
                  </a:ext>
                </a:extLst>
              </p:cNvPr>
              <p:cNvSpPr txBox="1"/>
              <p:nvPr/>
            </p:nvSpPr>
            <p:spPr>
              <a:xfrm>
                <a:off x="9270890" y="158404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𝑝</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5541B84-2E37-44E4-013E-5D3E14F8743D}"/>
                  </a:ext>
                </a:extLst>
              </p:cNvPr>
              <p:cNvSpPr txBox="1">
                <a:spLocks noRot="1" noChangeAspect="1" noMove="1" noResize="1" noEditPoints="1" noAdjustHandles="1" noChangeArrowheads="1" noChangeShapeType="1" noTextEdit="1"/>
              </p:cNvSpPr>
              <p:nvPr/>
            </p:nvSpPr>
            <p:spPr>
              <a:xfrm>
                <a:off x="9270890" y="1584043"/>
                <a:ext cx="482826" cy="512576"/>
              </a:xfrm>
              <a:prstGeom prst="rect">
                <a:avLst/>
              </a:prstGeom>
              <a:blipFill>
                <a:blip r:embed="rId5"/>
                <a:stretch>
                  <a:fillRect b="-11905"/>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B84647D5-5041-0A13-64D4-5F5230075D51}"/>
              </a:ext>
            </a:extLst>
          </p:cNvPr>
          <p:cNvSpPr txBox="1"/>
          <p:nvPr/>
        </p:nvSpPr>
        <p:spPr>
          <a:xfrm>
            <a:off x="9876875" y="1561094"/>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probability of dog, cat, fish</a:t>
            </a:r>
          </a:p>
        </p:txBody>
      </p:sp>
      <p:sp>
        <p:nvSpPr>
          <p:cNvPr id="79" name="TextBox 78">
            <a:extLst>
              <a:ext uri="{FF2B5EF4-FFF2-40B4-BE49-F238E27FC236}">
                <a16:creationId xmlns:a16="http://schemas.microsoft.com/office/drawing/2014/main" id="{57913A01-F889-8DAC-8B2F-45DFA6C4ABEA}"/>
              </a:ext>
            </a:extLst>
          </p:cNvPr>
          <p:cNvSpPr txBox="1"/>
          <p:nvPr/>
        </p:nvSpPr>
        <p:spPr>
          <a:xfrm>
            <a:off x="9777388" y="3037475"/>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log-odds</a:t>
            </a:r>
          </a:p>
          <a:p>
            <a:pPr algn="ctr"/>
            <a:r>
              <a:rPr lang="en-US" sz="1600" dirty="0">
                <a:latin typeface="Times New Roman" panose="02020603050405020304" pitchFamily="18" charset="0"/>
                <a:cs typeface="Times New Roman" panose="02020603050405020304" pitchFamily="18" charset="0"/>
              </a:rPr>
              <a:t>of dog, cat, fish</a:t>
            </a:r>
          </a:p>
        </p:txBody>
      </p:sp>
      <p:sp>
        <p:nvSpPr>
          <p:cNvPr id="80" name="Content Placeholder 2">
            <a:extLst>
              <a:ext uri="{FF2B5EF4-FFF2-40B4-BE49-F238E27FC236}">
                <a16:creationId xmlns:a16="http://schemas.microsoft.com/office/drawing/2014/main" id="{D5C15976-B51A-9979-8D23-DA3B061AFC4A}"/>
              </a:ext>
            </a:extLst>
          </p:cNvPr>
          <p:cNvSpPr>
            <a:spLocks noGrp="1"/>
          </p:cNvSpPr>
          <p:nvPr>
            <p:ph idx="1"/>
          </p:nvPr>
        </p:nvSpPr>
        <p:spPr>
          <a:xfrm>
            <a:off x="1066840" y="1973336"/>
            <a:ext cx="5140202" cy="4334748"/>
          </a:xfrm>
        </p:spPr>
        <p:txBody>
          <a:bodyPr>
            <a:normAutofit/>
          </a:bodyPr>
          <a:lstStyle/>
          <a:p>
            <a:pPr marL="0" indent="0">
              <a:buNone/>
            </a:pPr>
            <a:r>
              <a:rPr lang="en-US" dirty="0"/>
              <a:t>In this example, our prediction head is simple logistic regression on the features extracted by the CNN encoder.</a:t>
            </a:r>
          </a:p>
          <a:p>
            <a:pPr marL="0" indent="0">
              <a:buNone/>
            </a:pPr>
            <a:endParaRPr lang="en-US" dirty="0"/>
          </a:p>
          <a:p>
            <a:pPr marL="0" indent="0">
              <a:buNone/>
            </a:pPr>
            <a:r>
              <a:rPr lang="en-US" dirty="0"/>
              <a:t>Typically, we start with a multi-class (rather than binary) prediction head.</a:t>
            </a:r>
          </a:p>
        </p:txBody>
      </p:sp>
      <p:graphicFrame>
        <p:nvGraphicFramePr>
          <p:cNvPr id="27" name="Table 26">
            <a:extLst>
              <a:ext uri="{FF2B5EF4-FFF2-40B4-BE49-F238E27FC236}">
                <a16:creationId xmlns:a16="http://schemas.microsoft.com/office/drawing/2014/main" id="{C1975D3B-BC7F-6984-2735-1D68633EDC56}"/>
              </a:ext>
            </a:extLst>
          </p:cNvPr>
          <p:cNvGraphicFramePr>
            <a:graphicFrameLocks noGrp="1"/>
          </p:cNvGraphicFramePr>
          <p:nvPr>
            <p:extLst>
              <p:ext uri="{D42A27DB-BD31-4B8C-83A1-F6EECF244321}">
                <p14:modId xmlns:p14="http://schemas.microsoft.com/office/powerpoint/2010/main" val="672347098"/>
              </p:ext>
            </p:extLst>
          </p:nvPr>
        </p:nvGraphicFramePr>
        <p:xfrm>
          <a:off x="7862266" y="1630636"/>
          <a:ext cx="1319805" cy="459473"/>
        </p:xfrm>
        <a:graphic>
          <a:graphicData uri="http://schemas.openxmlformats.org/drawingml/2006/table">
            <a:tbl>
              <a:tblPr firstRow="1" bandRow="1">
                <a:tableStyleId>{5C22544A-7EE6-4342-B048-85BDC9FD1C3A}</a:tableStyleId>
              </a:tblPr>
              <a:tblGrid>
                <a:gridCol w="439935">
                  <a:extLst>
                    <a:ext uri="{9D8B030D-6E8A-4147-A177-3AD203B41FA5}">
                      <a16:colId xmlns:a16="http://schemas.microsoft.com/office/drawing/2014/main" val="4002730172"/>
                    </a:ext>
                  </a:extLst>
                </a:gridCol>
                <a:gridCol w="439935">
                  <a:extLst>
                    <a:ext uri="{9D8B030D-6E8A-4147-A177-3AD203B41FA5}">
                      <a16:colId xmlns:a16="http://schemas.microsoft.com/office/drawing/2014/main" val="1191468181"/>
                    </a:ext>
                  </a:extLst>
                </a:gridCol>
                <a:gridCol w="439935">
                  <a:extLst>
                    <a:ext uri="{9D8B030D-6E8A-4147-A177-3AD203B41FA5}">
                      <a16:colId xmlns:a16="http://schemas.microsoft.com/office/drawing/2014/main" val="38032266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38" name="TextBox 37">
            <a:extLst>
              <a:ext uri="{FF2B5EF4-FFF2-40B4-BE49-F238E27FC236}">
                <a16:creationId xmlns:a16="http://schemas.microsoft.com/office/drawing/2014/main" id="{A4C7A4F9-5655-6D82-C351-16DDC6E297C0}"/>
              </a:ext>
            </a:extLst>
          </p:cNvPr>
          <p:cNvSpPr txBox="1"/>
          <p:nvPr/>
        </p:nvSpPr>
        <p:spPr>
          <a:xfrm>
            <a:off x="9723898" y="2272739"/>
            <a:ext cx="2336636" cy="584775"/>
          </a:xfrm>
          <a:prstGeom prst="rect">
            <a:avLst/>
          </a:prstGeom>
          <a:noFill/>
        </p:spPr>
        <p:txBody>
          <a:bodyPr wrap="square" rtlCol="0">
            <a:spAutoFit/>
          </a:bodyPr>
          <a:lstStyle/>
          <a:p>
            <a:pPr algn="ct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function</a:t>
            </a:r>
          </a:p>
          <a:p>
            <a:pPr algn="ctr"/>
            <a:r>
              <a:rPr lang="en-US" sz="1600" dirty="0">
                <a:latin typeface="Times New Roman" panose="02020603050405020304" pitchFamily="18" charset="0"/>
                <a:cs typeface="Times New Roman" panose="02020603050405020304" pitchFamily="18" charset="0"/>
              </a:rPr>
              <a:t>(i.e. multi-class sigmoid)</a:t>
            </a:r>
          </a:p>
        </p:txBody>
      </p:sp>
      <p:pic>
        <p:nvPicPr>
          <p:cNvPr id="40" name="Picture 39">
            <a:extLst>
              <a:ext uri="{FF2B5EF4-FFF2-40B4-BE49-F238E27FC236}">
                <a16:creationId xmlns:a16="http://schemas.microsoft.com/office/drawing/2014/main" id="{E5ADA2A5-5F1B-56C3-D398-6B5EE8B568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99519" y="6455518"/>
            <a:ext cx="1667929" cy="1621227"/>
          </a:xfrm>
          <a:prstGeom prst="rect">
            <a:avLst/>
          </a:prstGeom>
          <a:ln>
            <a:solidFill>
              <a:schemeClr val="tx1"/>
            </a:solidFill>
          </a:ln>
        </p:spPr>
      </p:pic>
      <p:cxnSp>
        <p:nvCxnSpPr>
          <p:cNvPr id="46" name="Straight Arrow Connector 45">
            <a:extLst>
              <a:ext uri="{FF2B5EF4-FFF2-40B4-BE49-F238E27FC236}">
                <a16:creationId xmlns:a16="http://schemas.microsoft.com/office/drawing/2014/main" id="{09024A33-82D8-E718-917A-51907567D2F7}"/>
              </a:ext>
            </a:extLst>
          </p:cNvPr>
          <p:cNvCxnSpPr>
            <a:cxnSpLocks/>
          </p:cNvCxnSpPr>
          <p:nvPr/>
        </p:nvCxnSpPr>
        <p:spPr>
          <a:xfrm flipV="1">
            <a:off x="8533485" y="6041825"/>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BC105A6-CDC3-C0B0-2A99-C36346EAA617}"/>
              </a:ext>
            </a:extLst>
          </p:cNvPr>
          <p:cNvCxnSpPr>
            <a:cxnSpLocks/>
          </p:cNvCxnSpPr>
          <p:nvPr/>
        </p:nvCxnSpPr>
        <p:spPr>
          <a:xfrm flipV="1">
            <a:off x="8533485" y="466415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ounded Rectangle 54">
            <a:extLst>
              <a:ext uri="{FF2B5EF4-FFF2-40B4-BE49-F238E27FC236}">
                <a16:creationId xmlns:a16="http://schemas.microsoft.com/office/drawing/2014/main" id="{9BBB92BF-E036-89C7-D683-DE13621B69C5}"/>
              </a:ext>
            </a:extLst>
          </p:cNvPr>
          <p:cNvSpPr/>
          <p:nvPr/>
        </p:nvSpPr>
        <p:spPr>
          <a:xfrm>
            <a:off x="7668772" y="5026989"/>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spTree>
    <p:extLst>
      <p:ext uri="{BB962C8B-B14F-4D97-AF65-F5344CB8AC3E}">
        <p14:creationId xmlns:p14="http://schemas.microsoft.com/office/powerpoint/2010/main" val="310071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Step 2: Replace the prediction head.</a:t>
            </a:r>
          </a:p>
        </p:txBody>
      </p:sp>
      <p:sp>
        <p:nvSpPr>
          <p:cNvPr id="33" name="TextBox 32">
            <a:extLst>
              <a:ext uri="{FF2B5EF4-FFF2-40B4-BE49-F238E27FC236}">
                <a16:creationId xmlns:a16="http://schemas.microsoft.com/office/drawing/2014/main" id="{7A28A487-B7BB-E609-A980-BE3DFAC0F0EE}"/>
              </a:ext>
            </a:extLst>
          </p:cNvPr>
          <p:cNvSpPr txBox="1"/>
          <p:nvPr/>
        </p:nvSpPr>
        <p:spPr>
          <a:xfrm>
            <a:off x="9876875" y="4081194"/>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pic>
        <p:nvPicPr>
          <p:cNvPr id="35" name="Picture 34">
            <a:extLst>
              <a:ext uri="{FF2B5EF4-FFF2-40B4-BE49-F238E27FC236}">
                <a16:creationId xmlns:a16="http://schemas.microsoft.com/office/drawing/2014/main" id="{D4504412-3E82-26A1-A811-4DB7237397B7}"/>
              </a:ext>
            </a:extLst>
          </p:cNvPr>
          <p:cNvPicPr>
            <a:picLocks noChangeAspect="1"/>
          </p:cNvPicPr>
          <p:nvPr/>
        </p:nvPicPr>
        <p:blipFill>
          <a:blip r:embed="rId3"/>
          <a:stretch>
            <a:fillRect/>
          </a:stretch>
        </p:blipFill>
        <p:spPr>
          <a:xfrm rot="5400000">
            <a:off x="8298536" y="3048510"/>
            <a:ext cx="469900" cy="2654300"/>
          </a:xfrm>
          <a:prstGeom prst="rect">
            <a:avLst/>
          </a:prstGeom>
        </p:spPr>
      </p:pic>
      <p:cxnSp>
        <p:nvCxnSpPr>
          <p:cNvPr id="37" name="Straight Arrow Connector 36">
            <a:extLst>
              <a:ext uri="{FF2B5EF4-FFF2-40B4-BE49-F238E27FC236}">
                <a16:creationId xmlns:a16="http://schemas.microsoft.com/office/drawing/2014/main" id="{1CD64E67-D70D-9592-7F86-668BFDC48854}"/>
              </a:ext>
            </a:extLst>
          </p:cNvPr>
          <p:cNvCxnSpPr>
            <a:cxnSpLocks/>
          </p:cNvCxnSpPr>
          <p:nvPr/>
        </p:nvCxnSpPr>
        <p:spPr>
          <a:xfrm flipV="1">
            <a:off x="7862266" y="3577918"/>
            <a:ext cx="532161"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8D5DD8-5B27-83C4-4273-2CF3432552B0}"/>
              </a:ext>
            </a:extLst>
          </p:cNvPr>
          <p:cNvCxnSpPr>
            <a:cxnSpLocks/>
          </p:cNvCxnSpPr>
          <p:nvPr/>
        </p:nvCxnSpPr>
        <p:spPr>
          <a:xfrm flipV="1">
            <a:off x="7436381" y="3577918"/>
            <a:ext cx="889806"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1C1A175-5B74-E155-60C2-434C6B984017}"/>
              </a:ext>
            </a:extLst>
          </p:cNvPr>
          <p:cNvCxnSpPr>
            <a:cxnSpLocks/>
          </p:cNvCxnSpPr>
          <p:nvPr/>
        </p:nvCxnSpPr>
        <p:spPr>
          <a:xfrm flipV="1">
            <a:off x="8326187" y="3569220"/>
            <a:ext cx="180000"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6FA67ED-77CD-80C3-8BA9-C02EB6B7C62E}"/>
              </a:ext>
            </a:extLst>
          </p:cNvPr>
          <p:cNvCxnSpPr>
            <a:cxnSpLocks/>
          </p:cNvCxnSpPr>
          <p:nvPr/>
        </p:nvCxnSpPr>
        <p:spPr>
          <a:xfrm flipH="1" flipV="1">
            <a:off x="8574427" y="3569220"/>
            <a:ext cx="150807"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EA3EC6D-4623-E6AC-9FF1-0A4DB4EA5C75}"/>
              </a:ext>
            </a:extLst>
          </p:cNvPr>
          <p:cNvCxnSpPr>
            <a:cxnSpLocks/>
          </p:cNvCxnSpPr>
          <p:nvPr/>
        </p:nvCxnSpPr>
        <p:spPr>
          <a:xfrm flipH="1" flipV="1">
            <a:off x="8648871" y="3560522"/>
            <a:ext cx="533201"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B79318F-EF7B-AB23-4545-493D6AFA613E}"/>
              </a:ext>
            </a:extLst>
          </p:cNvPr>
          <p:cNvCxnSpPr>
            <a:cxnSpLocks/>
          </p:cNvCxnSpPr>
          <p:nvPr/>
        </p:nvCxnSpPr>
        <p:spPr>
          <a:xfrm flipH="1" flipV="1">
            <a:off x="8764227" y="3577918"/>
            <a:ext cx="799935"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48" name="Table 47">
            <a:extLst>
              <a:ext uri="{FF2B5EF4-FFF2-40B4-BE49-F238E27FC236}">
                <a16:creationId xmlns:a16="http://schemas.microsoft.com/office/drawing/2014/main" id="{1C73CDCA-CA37-7640-DE1C-2A9AAE543A70}"/>
              </a:ext>
            </a:extLst>
          </p:cNvPr>
          <p:cNvGraphicFramePr>
            <a:graphicFrameLocks noGrp="1"/>
          </p:cNvGraphicFramePr>
          <p:nvPr/>
        </p:nvGraphicFramePr>
        <p:xfrm>
          <a:off x="7862266" y="3109747"/>
          <a:ext cx="1319805" cy="459473"/>
        </p:xfrm>
        <a:graphic>
          <a:graphicData uri="http://schemas.openxmlformats.org/drawingml/2006/table">
            <a:tbl>
              <a:tblPr firstRow="1" bandRow="1">
                <a:tableStyleId>{5C22544A-7EE6-4342-B048-85BDC9FD1C3A}</a:tableStyleId>
              </a:tblPr>
              <a:tblGrid>
                <a:gridCol w="439935">
                  <a:extLst>
                    <a:ext uri="{9D8B030D-6E8A-4147-A177-3AD203B41FA5}">
                      <a16:colId xmlns:a16="http://schemas.microsoft.com/office/drawing/2014/main" val="4002730172"/>
                    </a:ext>
                  </a:extLst>
                </a:gridCol>
                <a:gridCol w="439935">
                  <a:extLst>
                    <a:ext uri="{9D8B030D-6E8A-4147-A177-3AD203B41FA5}">
                      <a16:colId xmlns:a16="http://schemas.microsoft.com/office/drawing/2014/main" val="1191468181"/>
                    </a:ext>
                  </a:extLst>
                </a:gridCol>
                <a:gridCol w="439935">
                  <a:extLst>
                    <a:ext uri="{9D8B030D-6E8A-4147-A177-3AD203B41FA5}">
                      <a16:colId xmlns:a16="http://schemas.microsoft.com/office/drawing/2014/main" val="38032266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9" name="TextBox 48">
            <a:extLst>
              <a:ext uri="{FF2B5EF4-FFF2-40B4-BE49-F238E27FC236}">
                <a16:creationId xmlns:a16="http://schemas.microsoft.com/office/drawing/2014/main" id="{9DFC662A-FFE1-2A80-927E-63512B1520A5}"/>
              </a:ext>
            </a:extLst>
          </p:cNvPr>
          <p:cNvSpPr txBox="1"/>
          <p:nvPr/>
        </p:nvSpPr>
        <p:spPr>
          <a:xfrm>
            <a:off x="9231068" y="3033634"/>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F6F80ECD-CA3F-B555-F088-B305212EC0C2}"/>
                  </a:ext>
                </a:extLst>
              </p:cNvPr>
              <p:cNvSpPr/>
              <p:nvPr/>
            </p:nvSpPr>
            <p:spPr>
              <a:xfrm>
                <a:off x="7782626" y="2395869"/>
                <a:ext cx="1479084"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softmax</m:t>
                      </m:r>
                    </m:oMath>
                  </m:oMathPara>
                </a14:m>
                <a:endParaRPr lang="en-US" dirty="0"/>
              </a:p>
            </p:txBody>
          </p:sp>
        </mc:Choice>
        <mc:Fallback xmlns="">
          <p:sp>
            <p:nvSpPr>
              <p:cNvPr id="50" name="Oval 49">
                <a:extLst>
                  <a:ext uri="{FF2B5EF4-FFF2-40B4-BE49-F238E27FC236}">
                    <a16:creationId xmlns:a16="http://schemas.microsoft.com/office/drawing/2014/main" id="{F6F80ECD-CA3F-B555-F088-B305212EC0C2}"/>
                  </a:ext>
                </a:extLst>
              </p:cNvPr>
              <p:cNvSpPr>
                <a:spLocks noRot="1" noChangeAspect="1" noMove="1" noResize="1" noEditPoints="1" noAdjustHandles="1" noChangeArrowheads="1" noChangeShapeType="1" noTextEdit="1"/>
              </p:cNvSpPr>
              <p:nvPr/>
            </p:nvSpPr>
            <p:spPr>
              <a:xfrm>
                <a:off x="7782626" y="2395869"/>
                <a:ext cx="1479084" cy="459473"/>
              </a:xfrm>
              <a:prstGeom prst="ellipse">
                <a:avLst/>
              </a:prstGeom>
              <a:blipFill>
                <a:blip r:embed="rId4"/>
                <a:stretch>
                  <a:fillRect b="-18421"/>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20059022-19E7-E65D-240F-02CF48B1D941}"/>
              </a:ext>
            </a:extLst>
          </p:cNvPr>
          <p:cNvCxnSpPr>
            <a:cxnSpLocks/>
            <a:stCxn id="48" idx="0"/>
            <a:endCxn id="50" idx="4"/>
          </p:cNvCxnSpPr>
          <p:nvPr/>
        </p:nvCxnSpPr>
        <p:spPr>
          <a:xfrm flipV="1">
            <a:off x="8522168" y="2855342"/>
            <a:ext cx="0" cy="2544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97C65A0E-C1C1-6B79-A89F-1AD2FE983709}"/>
              </a:ext>
            </a:extLst>
          </p:cNvPr>
          <p:cNvCxnSpPr>
            <a:cxnSpLocks/>
            <a:stCxn id="50" idx="0"/>
            <a:endCxn id="27" idx="2"/>
          </p:cNvCxnSpPr>
          <p:nvPr/>
        </p:nvCxnSpPr>
        <p:spPr>
          <a:xfrm flipV="1">
            <a:off x="8522168" y="2090109"/>
            <a:ext cx="0" cy="30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541B84-2E37-44E4-013E-5D3E14F8743D}"/>
                  </a:ext>
                </a:extLst>
              </p:cNvPr>
              <p:cNvSpPr txBox="1"/>
              <p:nvPr/>
            </p:nvSpPr>
            <p:spPr>
              <a:xfrm>
                <a:off x="9270890" y="158404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𝑝</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5541B84-2E37-44E4-013E-5D3E14F8743D}"/>
                  </a:ext>
                </a:extLst>
              </p:cNvPr>
              <p:cNvSpPr txBox="1">
                <a:spLocks noRot="1" noChangeAspect="1" noMove="1" noResize="1" noEditPoints="1" noAdjustHandles="1" noChangeArrowheads="1" noChangeShapeType="1" noTextEdit="1"/>
              </p:cNvSpPr>
              <p:nvPr/>
            </p:nvSpPr>
            <p:spPr>
              <a:xfrm>
                <a:off x="9270890" y="1584043"/>
                <a:ext cx="482826" cy="512576"/>
              </a:xfrm>
              <a:prstGeom prst="rect">
                <a:avLst/>
              </a:prstGeom>
              <a:blipFill>
                <a:blip r:embed="rId5"/>
                <a:stretch>
                  <a:fillRect b="-11905"/>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B84647D5-5041-0A13-64D4-5F5230075D51}"/>
              </a:ext>
            </a:extLst>
          </p:cNvPr>
          <p:cNvSpPr txBox="1"/>
          <p:nvPr/>
        </p:nvSpPr>
        <p:spPr>
          <a:xfrm>
            <a:off x="9876875" y="1561094"/>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probability of dog, cat, fish</a:t>
            </a:r>
          </a:p>
        </p:txBody>
      </p:sp>
      <p:sp>
        <p:nvSpPr>
          <p:cNvPr id="79" name="TextBox 78">
            <a:extLst>
              <a:ext uri="{FF2B5EF4-FFF2-40B4-BE49-F238E27FC236}">
                <a16:creationId xmlns:a16="http://schemas.microsoft.com/office/drawing/2014/main" id="{57913A01-F889-8DAC-8B2F-45DFA6C4ABEA}"/>
              </a:ext>
            </a:extLst>
          </p:cNvPr>
          <p:cNvSpPr txBox="1"/>
          <p:nvPr/>
        </p:nvSpPr>
        <p:spPr>
          <a:xfrm>
            <a:off x="9777388" y="3037475"/>
            <a:ext cx="203068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log-odds</a:t>
            </a:r>
          </a:p>
          <a:p>
            <a:pPr algn="ctr"/>
            <a:r>
              <a:rPr lang="en-US" sz="1600" dirty="0">
                <a:latin typeface="Times New Roman" panose="02020603050405020304" pitchFamily="18" charset="0"/>
                <a:cs typeface="Times New Roman" panose="02020603050405020304" pitchFamily="18" charset="0"/>
              </a:rPr>
              <a:t>of dog, cat, fish</a:t>
            </a:r>
          </a:p>
        </p:txBody>
      </p:sp>
      <p:sp>
        <p:nvSpPr>
          <p:cNvPr id="80" name="Content Placeholder 2">
            <a:extLst>
              <a:ext uri="{FF2B5EF4-FFF2-40B4-BE49-F238E27FC236}">
                <a16:creationId xmlns:a16="http://schemas.microsoft.com/office/drawing/2014/main" id="{D5C15976-B51A-9979-8D23-DA3B061AFC4A}"/>
              </a:ext>
            </a:extLst>
          </p:cNvPr>
          <p:cNvSpPr>
            <a:spLocks noGrp="1"/>
          </p:cNvSpPr>
          <p:nvPr>
            <p:ph idx="1"/>
          </p:nvPr>
        </p:nvSpPr>
        <p:spPr>
          <a:xfrm>
            <a:off x="1066840" y="1973336"/>
            <a:ext cx="5140202" cy="4334748"/>
          </a:xfrm>
        </p:spPr>
        <p:txBody>
          <a:bodyPr>
            <a:normAutofit fontScale="92500" lnSpcReduction="10000"/>
          </a:bodyPr>
          <a:lstStyle/>
          <a:p>
            <a:pPr marL="0" indent="0">
              <a:buNone/>
            </a:pPr>
            <a:r>
              <a:rPr lang="en-US" dirty="0"/>
              <a:t>In this example, our prediction head is simple logistic regression on the features extracted by the CNN encoder.</a:t>
            </a:r>
          </a:p>
          <a:p>
            <a:pPr marL="0" indent="0">
              <a:buNone/>
            </a:pPr>
            <a:endParaRPr lang="en-US" dirty="0"/>
          </a:p>
          <a:p>
            <a:pPr marL="0" indent="0">
              <a:buNone/>
            </a:pPr>
            <a:r>
              <a:rPr lang="en-US" dirty="0"/>
              <a:t>Typically, we start with a multi-class (rather than binary) prediction head.</a:t>
            </a:r>
          </a:p>
          <a:p>
            <a:pPr marL="0" indent="0">
              <a:buNone/>
            </a:pPr>
            <a:endParaRPr lang="en-US" dirty="0"/>
          </a:p>
          <a:p>
            <a:pPr marL="0" indent="0">
              <a:buNone/>
            </a:pPr>
            <a:r>
              <a:rPr lang="en-US" dirty="0"/>
              <a:t>We want to make predictions about a new set of labels, so we cut off the prediction head…</a:t>
            </a:r>
          </a:p>
        </p:txBody>
      </p:sp>
      <p:graphicFrame>
        <p:nvGraphicFramePr>
          <p:cNvPr id="27" name="Table 26">
            <a:extLst>
              <a:ext uri="{FF2B5EF4-FFF2-40B4-BE49-F238E27FC236}">
                <a16:creationId xmlns:a16="http://schemas.microsoft.com/office/drawing/2014/main" id="{C1975D3B-BC7F-6984-2735-1D68633EDC56}"/>
              </a:ext>
            </a:extLst>
          </p:cNvPr>
          <p:cNvGraphicFramePr>
            <a:graphicFrameLocks noGrp="1"/>
          </p:cNvGraphicFramePr>
          <p:nvPr/>
        </p:nvGraphicFramePr>
        <p:xfrm>
          <a:off x="7862266" y="1630636"/>
          <a:ext cx="1319805" cy="459473"/>
        </p:xfrm>
        <a:graphic>
          <a:graphicData uri="http://schemas.openxmlformats.org/drawingml/2006/table">
            <a:tbl>
              <a:tblPr firstRow="1" bandRow="1">
                <a:tableStyleId>{5C22544A-7EE6-4342-B048-85BDC9FD1C3A}</a:tableStyleId>
              </a:tblPr>
              <a:tblGrid>
                <a:gridCol w="439935">
                  <a:extLst>
                    <a:ext uri="{9D8B030D-6E8A-4147-A177-3AD203B41FA5}">
                      <a16:colId xmlns:a16="http://schemas.microsoft.com/office/drawing/2014/main" val="4002730172"/>
                    </a:ext>
                  </a:extLst>
                </a:gridCol>
                <a:gridCol w="439935">
                  <a:extLst>
                    <a:ext uri="{9D8B030D-6E8A-4147-A177-3AD203B41FA5}">
                      <a16:colId xmlns:a16="http://schemas.microsoft.com/office/drawing/2014/main" val="1191468181"/>
                    </a:ext>
                  </a:extLst>
                </a:gridCol>
                <a:gridCol w="439935">
                  <a:extLst>
                    <a:ext uri="{9D8B030D-6E8A-4147-A177-3AD203B41FA5}">
                      <a16:colId xmlns:a16="http://schemas.microsoft.com/office/drawing/2014/main" val="38032266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38" name="TextBox 37">
            <a:extLst>
              <a:ext uri="{FF2B5EF4-FFF2-40B4-BE49-F238E27FC236}">
                <a16:creationId xmlns:a16="http://schemas.microsoft.com/office/drawing/2014/main" id="{A4C7A4F9-5655-6D82-C351-16DDC6E297C0}"/>
              </a:ext>
            </a:extLst>
          </p:cNvPr>
          <p:cNvSpPr txBox="1"/>
          <p:nvPr/>
        </p:nvSpPr>
        <p:spPr>
          <a:xfrm>
            <a:off x="9723898" y="2272739"/>
            <a:ext cx="2336636" cy="584775"/>
          </a:xfrm>
          <a:prstGeom prst="rect">
            <a:avLst/>
          </a:prstGeom>
          <a:noFill/>
        </p:spPr>
        <p:txBody>
          <a:bodyPr wrap="square" rtlCol="0">
            <a:spAutoFit/>
          </a:bodyPr>
          <a:lstStyle/>
          <a:p>
            <a:pPr algn="ctr"/>
            <a:r>
              <a:rPr lang="en-US" sz="1600" dirty="0" err="1">
                <a:latin typeface="Times New Roman" panose="02020603050405020304" pitchFamily="18" charset="0"/>
                <a:cs typeface="Times New Roman" panose="02020603050405020304" pitchFamily="18" charset="0"/>
              </a:rPr>
              <a:t>Softmax</a:t>
            </a:r>
            <a:r>
              <a:rPr lang="en-US" sz="1600" dirty="0">
                <a:latin typeface="Times New Roman" panose="02020603050405020304" pitchFamily="18" charset="0"/>
                <a:cs typeface="Times New Roman" panose="02020603050405020304" pitchFamily="18" charset="0"/>
              </a:rPr>
              <a:t> function</a:t>
            </a:r>
          </a:p>
          <a:p>
            <a:pPr algn="ctr"/>
            <a:r>
              <a:rPr lang="en-US" sz="1600" dirty="0">
                <a:latin typeface="Times New Roman" panose="02020603050405020304" pitchFamily="18" charset="0"/>
                <a:cs typeface="Times New Roman" panose="02020603050405020304" pitchFamily="18" charset="0"/>
              </a:rPr>
              <a:t>(i.e. multi-class sigmoid)</a:t>
            </a:r>
          </a:p>
        </p:txBody>
      </p:sp>
      <p:pic>
        <p:nvPicPr>
          <p:cNvPr id="40" name="Picture 39">
            <a:extLst>
              <a:ext uri="{FF2B5EF4-FFF2-40B4-BE49-F238E27FC236}">
                <a16:creationId xmlns:a16="http://schemas.microsoft.com/office/drawing/2014/main" id="{E5ADA2A5-5F1B-56C3-D398-6B5EE8B568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99519" y="6455518"/>
            <a:ext cx="1667929" cy="1621227"/>
          </a:xfrm>
          <a:prstGeom prst="rect">
            <a:avLst/>
          </a:prstGeom>
          <a:ln>
            <a:solidFill>
              <a:schemeClr val="tx1"/>
            </a:solidFill>
          </a:ln>
        </p:spPr>
      </p:pic>
      <p:cxnSp>
        <p:nvCxnSpPr>
          <p:cNvPr id="46" name="Straight Arrow Connector 45">
            <a:extLst>
              <a:ext uri="{FF2B5EF4-FFF2-40B4-BE49-F238E27FC236}">
                <a16:creationId xmlns:a16="http://schemas.microsoft.com/office/drawing/2014/main" id="{09024A33-82D8-E718-917A-51907567D2F7}"/>
              </a:ext>
            </a:extLst>
          </p:cNvPr>
          <p:cNvCxnSpPr>
            <a:cxnSpLocks/>
          </p:cNvCxnSpPr>
          <p:nvPr/>
        </p:nvCxnSpPr>
        <p:spPr>
          <a:xfrm flipV="1">
            <a:off x="8533485" y="6041825"/>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BC105A6-CDC3-C0B0-2A99-C36346EAA617}"/>
              </a:ext>
            </a:extLst>
          </p:cNvPr>
          <p:cNvCxnSpPr>
            <a:cxnSpLocks/>
          </p:cNvCxnSpPr>
          <p:nvPr/>
        </p:nvCxnSpPr>
        <p:spPr>
          <a:xfrm flipV="1">
            <a:off x="8533485" y="466415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ounded Rectangle 54">
            <a:extLst>
              <a:ext uri="{FF2B5EF4-FFF2-40B4-BE49-F238E27FC236}">
                <a16:creationId xmlns:a16="http://schemas.microsoft.com/office/drawing/2014/main" id="{9BBB92BF-E036-89C7-D683-DE13621B69C5}"/>
              </a:ext>
            </a:extLst>
          </p:cNvPr>
          <p:cNvSpPr/>
          <p:nvPr/>
        </p:nvSpPr>
        <p:spPr>
          <a:xfrm>
            <a:off x="7668772" y="5026989"/>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cxnSp>
        <p:nvCxnSpPr>
          <p:cNvPr id="26" name="Straight Connector 25">
            <a:extLst>
              <a:ext uri="{FF2B5EF4-FFF2-40B4-BE49-F238E27FC236}">
                <a16:creationId xmlns:a16="http://schemas.microsoft.com/office/drawing/2014/main" id="{141B3AB4-5B6F-9CE0-381A-49BA1ADD6AD1}"/>
              </a:ext>
            </a:extLst>
          </p:cNvPr>
          <p:cNvCxnSpPr>
            <a:cxnSpLocks/>
          </p:cNvCxnSpPr>
          <p:nvPr/>
        </p:nvCxnSpPr>
        <p:spPr>
          <a:xfrm>
            <a:off x="6503466" y="3914995"/>
            <a:ext cx="4005442" cy="0"/>
          </a:xfrm>
          <a:prstGeom prst="line">
            <a:avLst/>
          </a:prstGeom>
          <a:ln w="76200">
            <a:solidFill>
              <a:srgbClr val="FF0000"/>
            </a:solidFill>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4033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Step 2: Replace the prediction head.</a:t>
            </a:r>
          </a:p>
        </p:txBody>
      </p:sp>
      <p:sp>
        <p:nvSpPr>
          <p:cNvPr id="33" name="TextBox 32">
            <a:extLst>
              <a:ext uri="{FF2B5EF4-FFF2-40B4-BE49-F238E27FC236}">
                <a16:creationId xmlns:a16="http://schemas.microsoft.com/office/drawing/2014/main" id="{7A28A487-B7BB-E609-A980-BE3DFAC0F0EE}"/>
              </a:ext>
            </a:extLst>
          </p:cNvPr>
          <p:cNvSpPr txBox="1"/>
          <p:nvPr/>
        </p:nvSpPr>
        <p:spPr>
          <a:xfrm>
            <a:off x="9876875" y="4081194"/>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pic>
        <p:nvPicPr>
          <p:cNvPr id="35" name="Picture 34">
            <a:extLst>
              <a:ext uri="{FF2B5EF4-FFF2-40B4-BE49-F238E27FC236}">
                <a16:creationId xmlns:a16="http://schemas.microsoft.com/office/drawing/2014/main" id="{D4504412-3E82-26A1-A811-4DB7237397B7}"/>
              </a:ext>
            </a:extLst>
          </p:cNvPr>
          <p:cNvPicPr>
            <a:picLocks noChangeAspect="1"/>
          </p:cNvPicPr>
          <p:nvPr/>
        </p:nvPicPr>
        <p:blipFill>
          <a:blip r:embed="rId3"/>
          <a:stretch>
            <a:fillRect/>
          </a:stretch>
        </p:blipFill>
        <p:spPr>
          <a:xfrm rot="5400000">
            <a:off x="8298536" y="3048510"/>
            <a:ext cx="469900" cy="2654300"/>
          </a:xfrm>
          <a:prstGeom prst="rect">
            <a:avLst/>
          </a:prstGeom>
        </p:spPr>
      </p:pic>
      <p:sp>
        <p:nvSpPr>
          <p:cNvPr id="80" name="Content Placeholder 2">
            <a:extLst>
              <a:ext uri="{FF2B5EF4-FFF2-40B4-BE49-F238E27FC236}">
                <a16:creationId xmlns:a16="http://schemas.microsoft.com/office/drawing/2014/main" id="{D5C15976-B51A-9979-8D23-DA3B061AFC4A}"/>
              </a:ext>
            </a:extLst>
          </p:cNvPr>
          <p:cNvSpPr>
            <a:spLocks noGrp="1"/>
          </p:cNvSpPr>
          <p:nvPr>
            <p:ph idx="1"/>
          </p:nvPr>
        </p:nvSpPr>
        <p:spPr>
          <a:xfrm>
            <a:off x="1066840" y="1973336"/>
            <a:ext cx="5140202" cy="4334748"/>
          </a:xfrm>
        </p:spPr>
        <p:txBody>
          <a:bodyPr>
            <a:normAutofit fontScale="92500" lnSpcReduction="10000"/>
          </a:bodyPr>
          <a:lstStyle/>
          <a:p>
            <a:pPr marL="0" indent="0">
              <a:buNone/>
            </a:pPr>
            <a:r>
              <a:rPr lang="en-US" dirty="0"/>
              <a:t>In this example, our prediction head is simple logistic regression on the features extracted by the CNN encoder.</a:t>
            </a:r>
          </a:p>
          <a:p>
            <a:pPr marL="0" indent="0">
              <a:buNone/>
            </a:pPr>
            <a:endParaRPr lang="en-US" dirty="0"/>
          </a:p>
          <a:p>
            <a:pPr marL="0" indent="0">
              <a:buNone/>
            </a:pPr>
            <a:r>
              <a:rPr lang="en-US" dirty="0"/>
              <a:t>Typically, we start with a multi-class (rather than binary) prediction head.</a:t>
            </a:r>
          </a:p>
          <a:p>
            <a:pPr marL="0" indent="0">
              <a:buNone/>
            </a:pPr>
            <a:endParaRPr lang="en-US" dirty="0"/>
          </a:p>
          <a:p>
            <a:pPr marL="0" indent="0">
              <a:buNone/>
            </a:pPr>
            <a:r>
              <a:rPr lang="en-US" dirty="0"/>
              <a:t>We want to make predictions about a new set of labels, so we cut off the prediction head…</a:t>
            </a:r>
          </a:p>
        </p:txBody>
      </p:sp>
      <p:pic>
        <p:nvPicPr>
          <p:cNvPr id="40" name="Picture 39">
            <a:extLst>
              <a:ext uri="{FF2B5EF4-FFF2-40B4-BE49-F238E27FC236}">
                <a16:creationId xmlns:a16="http://schemas.microsoft.com/office/drawing/2014/main" id="{E5ADA2A5-5F1B-56C3-D398-6B5EE8B568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9519" y="6455518"/>
            <a:ext cx="1667929" cy="1621227"/>
          </a:xfrm>
          <a:prstGeom prst="rect">
            <a:avLst/>
          </a:prstGeom>
          <a:ln>
            <a:solidFill>
              <a:schemeClr val="tx1"/>
            </a:solidFill>
          </a:ln>
        </p:spPr>
      </p:pic>
      <p:cxnSp>
        <p:nvCxnSpPr>
          <p:cNvPr id="46" name="Straight Arrow Connector 45">
            <a:extLst>
              <a:ext uri="{FF2B5EF4-FFF2-40B4-BE49-F238E27FC236}">
                <a16:creationId xmlns:a16="http://schemas.microsoft.com/office/drawing/2014/main" id="{09024A33-82D8-E718-917A-51907567D2F7}"/>
              </a:ext>
            </a:extLst>
          </p:cNvPr>
          <p:cNvCxnSpPr>
            <a:cxnSpLocks/>
          </p:cNvCxnSpPr>
          <p:nvPr/>
        </p:nvCxnSpPr>
        <p:spPr>
          <a:xfrm flipV="1">
            <a:off x="8533485" y="6041825"/>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BC105A6-CDC3-C0B0-2A99-C36346EAA617}"/>
              </a:ext>
            </a:extLst>
          </p:cNvPr>
          <p:cNvCxnSpPr>
            <a:cxnSpLocks/>
          </p:cNvCxnSpPr>
          <p:nvPr/>
        </p:nvCxnSpPr>
        <p:spPr>
          <a:xfrm flipV="1">
            <a:off x="8533485" y="466415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ounded Rectangle 54">
            <a:extLst>
              <a:ext uri="{FF2B5EF4-FFF2-40B4-BE49-F238E27FC236}">
                <a16:creationId xmlns:a16="http://schemas.microsoft.com/office/drawing/2014/main" id="{9BBB92BF-E036-89C7-D683-DE13621B69C5}"/>
              </a:ext>
            </a:extLst>
          </p:cNvPr>
          <p:cNvSpPr/>
          <p:nvPr/>
        </p:nvSpPr>
        <p:spPr>
          <a:xfrm>
            <a:off x="7668772" y="5026989"/>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cxnSp>
        <p:nvCxnSpPr>
          <p:cNvPr id="28" name="Straight Connector 27">
            <a:extLst>
              <a:ext uri="{FF2B5EF4-FFF2-40B4-BE49-F238E27FC236}">
                <a16:creationId xmlns:a16="http://schemas.microsoft.com/office/drawing/2014/main" id="{7A39243C-37A9-A477-B283-E55808F86B06}"/>
              </a:ext>
            </a:extLst>
          </p:cNvPr>
          <p:cNvCxnSpPr>
            <a:cxnSpLocks/>
          </p:cNvCxnSpPr>
          <p:nvPr/>
        </p:nvCxnSpPr>
        <p:spPr>
          <a:xfrm>
            <a:off x="6503466" y="3914995"/>
            <a:ext cx="4005442" cy="0"/>
          </a:xfrm>
          <a:prstGeom prst="line">
            <a:avLst/>
          </a:prstGeom>
          <a:ln w="76200">
            <a:solidFill>
              <a:srgbClr val="FF0000"/>
            </a:solidFill>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62769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Step 2: Replace the prediction head.</a:t>
            </a:r>
          </a:p>
        </p:txBody>
      </p:sp>
      <p:sp>
        <p:nvSpPr>
          <p:cNvPr id="33" name="TextBox 32">
            <a:extLst>
              <a:ext uri="{FF2B5EF4-FFF2-40B4-BE49-F238E27FC236}">
                <a16:creationId xmlns:a16="http://schemas.microsoft.com/office/drawing/2014/main" id="{7A28A487-B7BB-E609-A980-BE3DFAC0F0EE}"/>
              </a:ext>
            </a:extLst>
          </p:cNvPr>
          <p:cNvSpPr txBox="1"/>
          <p:nvPr/>
        </p:nvSpPr>
        <p:spPr>
          <a:xfrm>
            <a:off x="9876875" y="4081194"/>
            <a:ext cx="1751463"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vector of high-</a:t>
            </a:r>
          </a:p>
          <a:p>
            <a:pPr algn="ctr"/>
            <a:r>
              <a:rPr lang="en-US" sz="1600" dirty="0">
                <a:latin typeface="Times New Roman" panose="02020603050405020304" pitchFamily="18" charset="0"/>
                <a:cs typeface="Times New Roman" panose="02020603050405020304" pitchFamily="18" charset="0"/>
              </a:rPr>
              <a:t>level features</a:t>
            </a:r>
          </a:p>
        </p:txBody>
      </p:sp>
      <p:pic>
        <p:nvPicPr>
          <p:cNvPr id="35" name="Picture 34">
            <a:extLst>
              <a:ext uri="{FF2B5EF4-FFF2-40B4-BE49-F238E27FC236}">
                <a16:creationId xmlns:a16="http://schemas.microsoft.com/office/drawing/2014/main" id="{D4504412-3E82-26A1-A811-4DB7237397B7}"/>
              </a:ext>
            </a:extLst>
          </p:cNvPr>
          <p:cNvPicPr>
            <a:picLocks noChangeAspect="1"/>
          </p:cNvPicPr>
          <p:nvPr/>
        </p:nvPicPr>
        <p:blipFill>
          <a:blip r:embed="rId3"/>
          <a:stretch>
            <a:fillRect/>
          </a:stretch>
        </p:blipFill>
        <p:spPr>
          <a:xfrm rot="5400000">
            <a:off x="8298536" y="3048510"/>
            <a:ext cx="469900" cy="2654300"/>
          </a:xfrm>
          <a:prstGeom prst="rect">
            <a:avLst/>
          </a:prstGeom>
        </p:spPr>
      </p:pic>
      <p:cxnSp>
        <p:nvCxnSpPr>
          <p:cNvPr id="37" name="Straight Arrow Connector 36">
            <a:extLst>
              <a:ext uri="{FF2B5EF4-FFF2-40B4-BE49-F238E27FC236}">
                <a16:creationId xmlns:a16="http://schemas.microsoft.com/office/drawing/2014/main" id="{1CD64E67-D70D-9592-7F86-668BFDC48854}"/>
              </a:ext>
            </a:extLst>
          </p:cNvPr>
          <p:cNvCxnSpPr>
            <a:cxnSpLocks/>
          </p:cNvCxnSpPr>
          <p:nvPr/>
        </p:nvCxnSpPr>
        <p:spPr>
          <a:xfrm flipV="1">
            <a:off x="7862266" y="3577918"/>
            <a:ext cx="532161"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8D5DD8-5B27-83C4-4273-2CF3432552B0}"/>
              </a:ext>
            </a:extLst>
          </p:cNvPr>
          <p:cNvCxnSpPr>
            <a:cxnSpLocks/>
          </p:cNvCxnSpPr>
          <p:nvPr/>
        </p:nvCxnSpPr>
        <p:spPr>
          <a:xfrm flipV="1">
            <a:off x="7436381" y="3577918"/>
            <a:ext cx="889806"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1C1A175-5B74-E155-60C2-434C6B984017}"/>
              </a:ext>
            </a:extLst>
          </p:cNvPr>
          <p:cNvCxnSpPr>
            <a:cxnSpLocks/>
          </p:cNvCxnSpPr>
          <p:nvPr/>
        </p:nvCxnSpPr>
        <p:spPr>
          <a:xfrm flipV="1">
            <a:off x="8326187" y="3569220"/>
            <a:ext cx="180000"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6FA67ED-77CD-80C3-8BA9-C02EB6B7C62E}"/>
              </a:ext>
            </a:extLst>
          </p:cNvPr>
          <p:cNvCxnSpPr>
            <a:cxnSpLocks/>
          </p:cNvCxnSpPr>
          <p:nvPr/>
        </p:nvCxnSpPr>
        <p:spPr>
          <a:xfrm flipH="1" flipV="1">
            <a:off x="8574427" y="3569220"/>
            <a:ext cx="150807"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6EA3EC6D-4623-E6AC-9FF1-0A4DB4EA5C75}"/>
              </a:ext>
            </a:extLst>
          </p:cNvPr>
          <p:cNvCxnSpPr>
            <a:cxnSpLocks/>
          </p:cNvCxnSpPr>
          <p:nvPr/>
        </p:nvCxnSpPr>
        <p:spPr>
          <a:xfrm flipH="1" flipV="1">
            <a:off x="8648871" y="3560522"/>
            <a:ext cx="533201" cy="571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7B79318F-EF7B-AB23-4545-493D6AFA613E}"/>
              </a:ext>
            </a:extLst>
          </p:cNvPr>
          <p:cNvCxnSpPr>
            <a:cxnSpLocks/>
          </p:cNvCxnSpPr>
          <p:nvPr/>
        </p:nvCxnSpPr>
        <p:spPr>
          <a:xfrm flipH="1" flipV="1">
            <a:off x="8764227" y="3577918"/>
            <a:ext cx="799935" cy="554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48" name="Table 47">
            <a:extLst>
              <a:ext uri="{FF2B5EF4-FFF2-40B4-BE49-F238E27FC236}">
                <a16:creationId xmlns:a16="http://schemas.microsoft.com/office/drawing/2014/main" id="{1C73CDCA-CA37-7640-DE1C-2A9AAE543A70}"/>
              </a:ext>
            </a:extLst>
          </p:cNvPr>
          <p:cNvGraphicFramePr>
            <a:graphicFrameLocks noGrp="1"/>
          </p:cNvGraphicFramePr>
          <p:nvPr>
            <p:extLst>
              <p:ext uri="{D42A27DB-BD31-4B8C-83A1-F6EECF244321}">
                <p14:modId xmlns:p14="http://schemas.microsoft.com/office/powerpoint/2010/main" val="903249740"/>
              </p:ext>
            </p:extLst>
          </p:nvPr>
        </p:nvGraphicFramePr>
        <p:xfrm>
          <a:off x="7668772" y="3109747"/>
          <a:ext cx="1729424" cy="459473"/>
        </p:xfrm>
        <a:graphic>
          <a:graphicData uri="http://schemas.openxmlformats.org/drawingml/2006/table">
            <a:tbl>
              <a:tblPr firstRow="1" bandRow="1">
                <a:tableStyleId>{5C22544A-7EE6-4342-B048-85BDC9FD1C3A}</a:tableStyleId>
              </a:tblPr>
              <a:tblGrid>
                <a:gridCol w="432356">
                  <a:extLst>
                    <a:ext uri="{9D8B030D-6E8A-4147-A177-3AD203B41FA5}">
                      <a16:colId xmlns:a16="http://schemas.microsoft.com/office/drawing/2014/main" val="4002730172"/>
                    </a:ext>
                  </a:extLst>
                </a:gridCol>
                <a:gridCol w="432356">
                  <a:extLst>
                    <a:ext uri="{9D8B030D-6E8A-4147-A177-3AD203B41FA5}">
                      <a16:colId xmlns:a16="http://schemas.microsoft.com/office/drawing/2014/main" val="1191468181"/>
                    </a:ext>
                  </a:extLst>
                </a:gridCol>
                <a:gridCol w="432356">
                  <a:extLst>
                    <a:ext uri="{9D8B030D-6E8A-4147-A177-3AD203B41FA5}">
                      <a16:colId xmlns:a16="http://schemas.microsoft.com/office/drawing/2014/main" val="380322662"/>
                    </a:ext>
                  </a:extLst>
                </a:gridCol>
                <a:gridCol w="432356">
                  <a:extLst>
                    <a:ext uri="{9D8B030D-6E8A-4147-A177-3AD203B41FA5}">
                      <a16:colId xmlns:a16="http://schemas.microsoft.com/office/drawing/2014/main" val="3893634615"/>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9" name="TextBox 48">
            <a:extLst>
              <a:ext uri="{FF2B5EF4-FFF2-40B4-BE49-F238E27FC236}">
                <a16:creationId xmlns:a16="http://schemas.microsoft.com/office/drawing/2014/main" id="{9DFC662A-FFE1-2A80-927E-63512B1520A5}"/>
              </a:ext>
            </a:extLst>
          </p:cNvPr>
          <p:cNvSpPr txBox="1"/>
          <p:nvPr/>
        </p:nvSpPr>
        <p:spPr>
          <a:xfrm>
            <a:off x="9435370" y="3030787"/>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F6F80ECD-CA3F-B555-F088-B305212EC0C2}"/>
                  </a:ext>
                </a:extLst>
              </p:cNvPr>
              <p:cNvSpPr/>
              <p:nvPr/>
            </p:nvSpPr>
            <p:spPr>
              <a:xfrm>
                <a:off x="7782626" y="2395869"/>
                <a:ext cx="1479084"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dirty="0" smtClean="0">
                          <a:latin typeface="Cambria Math" panose="02040503050406030204" pitchFamily="18" charset="0"/>
                        </a:rPr>
                        <m:t> </m:t>
                      </m:r>
                      <m:r>
                        <m:rPr>
                          <m:sty m:val="p"/>
                        </m:rPr>
                        <a:rPr lang="en-US" sz="2400" b="0" i="0" dirty="0" smtClean="0">
                          <a:latin typeface="Cambria Math" panose="02040503050406030204" pitchFamily="18" charset="0"/>
                        </a:rPr>
                        <m:t>softmax</m:t>
                      </m:r>
                    </m:oMath>
                  </m:oMathPara>
                </a14:m>
                <a:endParaRPr lang="en-US" dirty="0"/>
              </a:p>
            </p:txBody>
          </p:sp>
        </mc:Choice>
        <mc:Fallback xmlns="">
          <p:sp>
            <p:nvSpPr>
              <p:cNvPr id="50" name="Oval 49">
                <a:extLst>
                  <a:ext uri="{FF2B5EF4-FFF2-40B4-BE49-F238E27FC236}">
                    <a16:creationId xmlns:a16="http://schemas.microsoft.com/office/drawing/2014/main" id="{F6F80ECD-CA3F-B555-F088-B305212EC0C2}"/>
                  </a:ext>
                </a:extLst>
              </p:cNvPr>
              <p:cNvSpPr>
                <a:spLocks noRot="1" noChangeAspect="1" noMove="1" noResize="1" noEditPoints="1" noAdjustHandles="1" noChangeArrowheads="1" noChangeShapeType="1" noTextEdit="1"/>
              </p:cNvSpPr>
              <p:nvPr/>
            </p:nvSpPr>
            <p:spPr>
              <a:xfrm>
                <a:off x="7782626" y="2395869"/>
                <a:ext cx="1479084" cy="459473"/>
              </a:xfrm>
              <a:prstGeom prst="ellipse">
                <a:avLst/>
              </a:prstGeom>
              <a:blipFill>
                <a:blip r:embed="rId4"/>
                <a:stretch>
                  <a:fillRect b="-18421"/>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20059022-19E7-E65D-240F-02CF48B1D941}"/>
              </a:ext>
            </a:extLst>
          </p:cNvPr>
          <p:cNvCxnSpPr>
            <a:cxnSpLocks/>
            <a:stCxn id="48" idx="0"/>
            <a:endCxn id="50" idx="4"/>
          </p:cNvCxnSpPr>
          <p:nvPr/>
        </p:nvCxnSpPr>
        <p:spPr>
          <a:xfrm flipH="1" flipV="1">
            <a:off x="8522168" y="2855342"/>
            <a:ext cx="11316" cy="2544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97C65A0E-C1C1-6B79-A89F-1AD2FE983709}"/>
              </a:ext>
            </a:extLst>
          </p:cNvPr>
          <p:cNvCxnSpPr>
            <a:cxnSpLocks/>
            <a:stCxn id="50" idx="0"/>
            <a:endCxn id="27" idx="2"/>
          </p:cNvCxnSpPr>
          <p:nvPr/>
        </p:nvCxnSpPr>
        <p:spPr>
          <a:xfrm flipV="1">
            <a:off x="8522168" y="2090109"/>
            <a:ext cx="11316" cy="305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541B84-2E37-44E4-013E-5D3E14F8743D}"/>
                  </a:ext>
                </a:extLst>
              </p:cNvPr>
              <p:cNvSpPr txBox="1"/>
              <p:nvPr/>
            </p:nvSpPr>
            <p:spPr>
              <a:xfrm>
                <a:off x="9394049" y="158404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𝑝</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4" name="TextBox 53">
                <a:extLst>
                  <a:ext uri="{FF2B5EF4-FFF2-40B4-BE49-F238E27FC236}">
                    <a16:creationId xmlns:a16="http://schemas.microsoft.com/office/drawing/2014/main" id="{75541B84-2E37-44E4-013E-5D3E14F8743D}"/>
                  </a:ext>
                </a:extLst>
              </p:cNvPr>
              <p:cNvSpPr txBox="1">
                <a:spLocks noRot="1" noChangeAspect="1" noMove="1" noResize="1" noEditPoints="1" noAdjustHandles="1" noChangeArrowheads="1" noChangeShapeType="1" noTextEdit="1"/>
              </p:cNvSpPr>
              <p:nvPr/>
            </p:nvSpPr>
            <p:spPr>
              <a:xfrm>
                <a:off x="9394049" y="1584043"/>
                <a:ext cx="482826" cy="512576"/>
              </a:xfrm>
              <a:prstGeom prst="rect">
                <a:avLst/>
              </a:prstGeom>
              <a:blipFill>
                <a:blip r:embed="rId5"/>
                <a:stretch>
                  <a:fillRect b="-11905"/>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B84647D5-5041-0A13-64D4-5F5230075D51}"/>
              </a:ext>
            </a:extLst>
          </p:cNvPr>
          <p:cNvSpPr txBox="1"/>
          <p:nvPr/>
        </p:nvSpPr>
        <p:spPr>
          <a:xfrm>
            <a:off x="9912969" y="1444873"/>
            <a:ext cx="2225644"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probability of melanoma, carcinoma, keratosis, nevus</a:t>
            </a:r>
          </a:p>
        </p:txBody>
      </p:sp>
      <p:sp>
        <p:nvSpPr>
          <p:cNvPr id="80" name="Content Placeholder 2">
            <a:extLst>
              <a:ext uri="{FF2B5EF4-FFF2-40B4-BE49-F238E27FC236}">
                <a16:creationId xmlns:a16="http://schemas.microsoft.com/office/drawing/2014/main" id="{D5C15976-B51A-9979-8D23-DA3B061AFC4A}"/>
              </a:ext>
            </a:extLst>
          </p:cNvPr>
          <p:cNvSpPr>
            <a:spLocks noGrp="1"/>
          </p:cNvSpPr>
          <p:nvPr>
            <p:ph idx="1"/>
          </p:nvPr>
        </p:nvSpPr>
        <p:spPr>
          <a:xfrm>
            <a:off x="1066840" y="1973336"/>
            <a:ext cx="5140202" cy="4334748"/>
          </a:xfrm>
        </p:spPr>
        <p:txBody>
          <a:bodyPr>
            <a:normAutofit fontScale="85000" lnSpcReduction="20000"/>
          </a:bodyPr>
          <a:lstStyle/>
          <a:p>
            <a:pPr marL="0" indent="0">
              <a:buNone/>
            </a:pPr>
            <a:r>
              <a:rPr lang="en-US" dirty="0"/>
              <a:t>In this example, our prediction head is simple logistic regression on the features extracted by the CNN encoder.</a:t>
            </a:r>
          </a:p>
          <a:p>
            <a:pPr marL="0" indent="0">
              <a:buNone/>
            </a:pPr>
            <a:endParaRPr lang="en-US" dirty="0"/>
          </a:p>
          <a:p>
            <a:pPr marL="0" indent="0">
              <a:buNone/>
            </a:pPr>
            <a:r>
              <a:rPr lang="en-US" dirty="0"/>
              <a:t>Typically, we start with a multi-class (rather than binary) prediction head.</a:t>
            </a:r>
          </a:p>
          <a:p>
            <a:pPr marL="0" indent="0">
              <a:buNone/>
            </a:pPr>
            <a:endParaRPr lang="en-US" dirty="0"/>
          </a:p>
          <a:p>
            <a:pPr marL="0" indent="0">
              <a:buNone/>
            </a:pPr>
            <a:r>
              <a:rPr lang="en-US" dirty="0"/>
              <a:t>We want to make predictions about a new set of labels, so we cut off the prediction head…</a:t>
            </a:r>
          </a:p>
          <a:p>
            <a:pPr marL="0" indent="0">
              <a:buNone/>
            </a:pPr>
            <a:endParaRPr lang="en-US" dirty="0"/>
          </a:p>
          <a:p>
            <a:pPr marL="0" indent="0">
              <a:buNone/>
            </a:pPr>
            <a:r>
              <a:rPr lang="en-US" dirty="0"/>
              <a:t>…and replace it with a new one appropriate for our new prediction task.</a:t>
            </a:r>
          </a:p>
        </p:txBody>
      </p:sp>
      <p:graphicFrame>
        <p:nvGraphicFramePr>
          <p:cNvPr id="27" name="Table 26">
            <a:extLst>
              <a:ext uri="{FF2B5EF4-FFF2-40B4-BE49-F238E27FC236}">
                <a16:creationId xmlns:a16="http://schemas.microsoft.com/office/drawing/2014/main" id="{C1975D3B-BC7F-6984-2735-1D68633EDC56}"/>
              </a:ext>
            </a:extLst>
          </p:cNvPr>
          <p:cNvGraphicFramePr>
            <a:graphicFrameLocks noGrp="1"/>
          </p:cNvGraphicFramePr>
          <p:nvPr>
            <p:extLst>
              <p:ext uri="{D42A27DB-BD31-4B8C-83A1-F6EECF244321}">
                <p14:modId xmlns:p14="http://schemas.microsoft.com/office/powerpoint/2010/main" val="3536673192"/>
              </p:ext>
            </p:extLst>
          </p:nvPr>
        </p:nvGraphicFramePr>
        <p:xfrm>
          <a:off x="7668772" y="1630636"/>
          <a:ext cx="1729424" cy="459473"/>
        </p:xfrm>
        <a:graphic>
          <a:graphicData uri="http://schemas.openxmlformats.org/drawingml/2006/table">
            <a:tbl>
              <a:tblPr firstRow="1" bandRow="1">
                <a:tableStyleId>{5C22544A-7EE6-4342-B048-85BDC9FD1C3A}</a:tableStyleId>
              </a:tblPr>
              <a:tblGrid>
                <a:gridCol w="432356">
                  <a:extLst>
                    <a:ext uri="{9D8B030D-6E8A-4147-A177-3AD203B41FA5}">
                      <a16:colId xmlns:a16="http://schemas.microsoft.com/office/drawing/2014/main" val="4002730172"/>
                    </a:ext>
                  </a:extLst>
                </a:gridCol>
                <a:gridCol w="432356">
                  <a:extLst>
                    <a:ext uri="{9D8B030D-6E8A-4147-A177-3AD203B41FA5}">
                      <a16:colId xmlns:a16="http://schemas.microsoft.com/office/drawing/2014/main" val="1191468181"/>
                    </a:ext>
                  </a:extLst>
                </a:gridCol>
                <a:gridCol w="432356">
                  <a:extLst>
                    <a:ext uri="{9D8B030D-6E8A-4147-A177-3AD203B41FA5}">
                      <a16:colId xmlns:a16="http://schemas.microsoft.com/office/drawing/2014/main" val="380322662"/>
                    </a:ext>
                  </a:extLst>
                </a:gridCol>
                <a:gridCol w="432356">
                  <a:extLst>
                    <a:ext uri="{9D8B030D-6E8A-4147-A177-3AD203B41FA5}">
                      <a16:colId xmlns:a16="http://schemas.microsoft.com/office/drawing/2014/main" val="2430503596"/>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46" name="Straight Arrow Connector 45">
            <a:extLst>
              <a:ext uri="{FF2B5EF4-FFF2-40B4-BE49-F238E27FC236}">
                <a16:creationId xmlns:a16="http://schemas.microsoft.com/office/drawing/2014/main" id="{09024A33-82D8-E718-917A-51907567D2F7}"/>
              </a:ext>
            </a:extLst>
          </p:cNvPr>
          <p:cNvCxnSpPr>
            <a:cxnSpLocks/>
          </p:cNvCxnSpPr>
          <p:nvPr/>
        </p:nvCxnSpPr>
        <p:spPr>
          <a:xfrm flipV="1">
            <a:off x="8533485" y="6041825"/>
            <a:ext cx="0" cy="354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BC105A6-CDC3-C0B0-2A99-C36346EAA617}"/>
              </a:ext>
            </a:extLst>
          </p:cNvPr>
          <p:cNvCxnSpPr>
            <a:cxnSpLocks/>
          </p:cNvCxnSpPr>
          <p:nvPr/>
        </p:nvCxnSpPr>
        <p:spPr>
          <a:xfrm flipV="1">
            <a:off x="8533485" y="4664156"/>
            <a:ext cx="0" cy="313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Rounded Rectangle 54">
            <a:extLst>
              <a:ext uri="{FF2B5EF4-FFF2-40B4-BE49-F238E27FC236}">
                <a16:creationId xmlns:a16="http://schemas.microsoft.com/office/drawing/2014/main" id="{9BBB92BF-E036-89C7-D683-DE13621B69C5}"/>
              </a:ext>
            </a:extLst>
          </p:cNvPr>
          <p:cNvSpPr/>
          <p:nvPr/>
        </p:nvSpPr>
        <p:spPr>
          <a:xfrm>
            <a:off x="7668772" y="5026989"/>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28" name="Picture 2" descr="Figure 2">
            <a:extLst>
              <a:ext uri="{FF2B5EF4-FFF2-40B4-BE49-F238E27FC236}">
                <a16:creationId xmlns:a16="http://schemas.microsoft.com/office/drawing/2014/main" id="{9C12EB3B-78B2-291F-33EA-C69D7391139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736746" y="6492875"/>
            <a:ext cx="1593475" cy="15934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927D9F2-9910-2FCF-141A-20F30B0003A3}"/>
              </a:ext>
            </a:extLst>
          </p:cNvPr>
          <p:cNvSpPr txBox="1"/>
          <p:nvPr/>
        </p:nvSpPr>
        <p:spPr>
          <a:xfrm>
            <a:off x="9912969" y="2923984"/>
            <a:ext cx="2225644" cy="830997"/>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Predicted log-odds of melanoma, carcinoma, keratosis, nevus</a:t>
            </a:r>
          </a:p>
        </p:txBody>
      </p:sp>
    </p:spTree>
    <p:extLst>
      <p:ext uri="{BB962C8B-B14F-4D97-AF65-F5344CB8AC3E}">
        <p14:creationId xmlns:p14="http://schemas.microsoft.com/office/powerpoint/2010/main" val="1995640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C46-9ABA-7CA1-509A-615FA6B7141F}"/>
              </a:ext>
            </a:extLst>
          </p:cNvPr>
          <p:cNvSpPr>
            <a:spLocks noGrp="1"/>
          </p:cNvSpPr>
          <p:nvPr>
            <p:ph type="title"/>
          </p:nvPr>
        </p:nvSpPr>
        <p:spPr/>
        <p:txBody>
          <a:bodyPr/>
          <a:lstStyle/>
          <a:p>
            <a:r>
              <a:rPr lang="en-US" dirty="0"/>
              <a:t>Step 3: Train it on your data.</a:t>
            </a:r>
          </a:p>
        </p:txBody>
      </p:sp>
      <p:sp>
        <p:nvSpPr>
          <p:cNvPr id="3" name="Content Placeholder 2">
            <a:extLst>
              <a:ext uri="{FF2B5EF4-FFF2-40B4-BE49-F238E27FC236}">
                <a16:creationId xmlns:a16="http://schemas.microsoft.com/office/drawing/2014/main" id="{2C6177E3-FDEE-4C97-EB96-D13B29EC0EC2}"/>
              </a:ext>
            </a:extLst>
          </p:cNvPr>
          <p:cNvSpPr>
            <a:spLocks noGrp="1"/>
          </p:cNvSpPr>
          <p:nvPr>
            <p:ph idx="1"/>
          </p:nvPr>
        </p:nvSpPr>
        <p:spPr>
          <a:xfrm>
            <a:off x="838200" y="1690689"/>
            <a:ext cx="10515600" cy="4486276"/>
          </a:xfrm>
        </p:spPr>
        <p:txBody>
          <a:bodyPr>
            <a:normAutofit fontScale="92500" lnSpcReduction="10000"/>
          </a:bodyPr>
          <a:lstStyle/>
          <a:p>
            <a:r>
              <a:rPr lang="en-US" dirty="0"/>
              <a:t>Finally, you train the model with your dataset of medical images.</a:t>
            </a:r>
          </a:p>
          <a:p>
            <a:r>
              <a:rPr lang="en-US" dirty="0"/>
              <a:t>You train the same way you’d train any other model.*</a:t>
            </a:r>
          </a:p>
          <a:p>
            <a:r>
              <a:rPr lang="en-US" dirty="0"/>
              <a:t>The prediction head is new, so parameters in this layer are learned entirely from your data.</a:t>
            </a:r>
          </a:p>
          <a:p>
            <a:r>
              <a:rPr lang="en-US" dirty="0"/>
              <a:t>The CNN encoder is not new, so we say parameters in the encoder are </a:t>
            </a:r>
            <a:r>
              <a:rPr lang="en-US" i="1" dirty="0"/>
              <a:t>fine-tuned</a:t>
            </a:r>
            <a:r>
              <a:rPr lang="en-US" dirty="0"/>
              <a:t> to your data.</a:t>
            </a:r>
          </a:p>
          <a:p>
            <a:r>
              <a:rPr lang="en-US" dirty="0"/>
              <a:t>You’ll need a big dataset (e.g. 1k), but since you started with a pre-trained model, not as big as if you trained from scratch (e.g. 1M).</a:t>
            </a:r>
          </a:p>
          <a:p>
            <a:r>
              <a:rPr lang="en-US" dirty="0"/>
              <a:t>This process (steps 1-3) is called </a:t>
            </a:r>
            <a:r>
              <a:rPr lang="en-US" i="1" dirty="0"/>
              <a:t>transfer learning</a:t>
            </a:r>
            <a:r>
              <a:rPr lang="en-US" dirty="0"/>
              <a:t>.</a:t>
            </a:r>
          </a:p>
          <a:p>
            <a:endParaRPr lang="en-US" dirty="0"/>
          </a:p>
          <a:p>
            <a:pPr marL="0" indent="0">
              <a:buNone/>
            </a:pPr>
            <a:r>
              <a:rPr lang="en-US" sz="2000" dirty="0"/>
              <a:t>*with a few caveats</a:t>
            </a:r>
          </a:p>
        </p:txBody>
      </p:sp>
    </p:spTree>
    <p:extLst>
      <p:ext uri="{BB962C8B-B14F-4D97-AF65-F5344CB8AC3E}">
        <p14:creationId xmlns:p14="http://schemas.microsoft.com/office/powerpoint/2010/main" val="373135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43680" y="1672390"/>
            <a:ext cx="10511946" cy="4524315"/>
          </a:xfrm>
          <a:prstGeom prst="rect">
            <a:avLst/>
          </a:prstGeom>
        </p:spPr>
        <p:txBody>
          <a:bodyPr wrap="square">
            <a:spAutoFit/>
          </a:bodyPr>
          <a:lstStyle/>
          <a:p>
            <a:pPr marL="514350" indent="-514350">
              <a:buAutoNum type="arabicParenR"/>
            </a:pPr>
            <a:r>
              <a:rPr lang="en-US" sz="3200" dirty="0">
                <a:solidFill>
                  <a:srgbClr val="333333"/>
                </a:solidFill>
                <a:latin typeface="Arial" panose="020B0604020202020204" pitchFamily="34" charset="0"/>
              </a:rPr>
              <a:t>fine-tuning a pre-trained model tends to be </a:t>
            </a:r>
            <a:r>
              <a:rPr lang="en-US" sz="3200" b="1" dirty="0">
                <a:solidFill>
                  <a:srgbClr val="333333"/>
                </a:solidFill>
                <a:latin typeface="Arial" panose="020B0604020202020204" pitchFamily="34" charset="0"/>
              </a:rPr>
              <a:t>at least as good as learning from scratch </a:t>
            </a:r>
          </a:p>
          <a:p>
            <a:pPr lvl="1"/>
            <a:r>
              <a:rPr lang="en-US" sz="3200" dirty="0">
                <a:solidFill>
                  <a:srgbClr val="333333"/>
                </a:solidFill>
                <a:latin typeface="Arial" panose="020B0604020202020204" pitchFamily="34" charset="0"/>
              </a:rPr>
              <a:t>(empirical result)</a:t>
            </a:r>
          </a:p>
          <a:p>
            <a:pPr marL="342900" indent="-342900">
              <a:buAutoNum type="arabicParenR"/>
            </a:pPr>
            <a:endParaRPr lang="en-US" sz="3200" dirty="0">
              <a:solidFill>
                <a:srgbClr val="333333"/>
              </a:solidFill>
              <a:latin typeface="Arial" panose="020B0604020202020204" pitchFamily="34" charset="0"/>
            </a:endParaRPr>
          </a:p>
          <a:p>
            <a:r>
              <a:rPr lang="en-US" sz="3200" dirty="0">
                <a:solidFill>
                  <a:srgbClr val="333333"/>
                </a:solidFill>
                <a:latin typeface="Arial" panose="020B0604020202020204" pitchFamily="34" charset="0"/>
              </a:rPr>
              <a:t>2) freeze early layers and fine-tune later layers</a:t>
            </a:r>
          </a:p>
          <a:p>
            <a:r>
              <a:rPr lang="en-US" sz="3200" dirty="0">
                <a:solidFill>
                  <a:srgbClr val="333333"/>
                </a:solidFill>
                <a:latin typeface="Arial" panose="020B0604020202020204" pitchFamily="34" charset="0"/>
              </a:rPr>
              <a:t>	</a:t>
            </a:r>
            <a:r>
              <a:rPr lang="en-US" sz="3200" b="1" dirty="0">
                <a:solidFill>
                  <a:srgbClr val="333333"/>
                </a:solidFill>
                <a:latin typeface="Arial" panose="020B0604020202020204" pitchFamily="34" charset="0"/>
              </a:rPr>
              <a:t>more data → fine-tune more layers</a:t>
            </a:r>
          </a:p>
          <a:p>
            <a:endParaRPr lang="en-US" sz="3200" dirty="0">
              <a:solidFill>
                <a:srgbClr val="333333"/>
              </a:solidFill>
              <a:latin typeface="Arial" panose="020B0604020202020204" pitchFamily="34" charset="0"/>
            </a:endParaRPr>
          </a:p>
          <a:p>
            <a:r>
              <a:rPr lang="en-US" sz="3200" dirty="0">
                <a:solidFill>
                  <a:srgbClr val="333333"/>
                </a:solidFill>
                <a:latin typeface="Arial" panose="020B0604020202020204" pitchFamily="34" charset="0"/>
              </a:rPr>
              <a:t>3) best tuning depth depends on the application, and 	should be explored as a hyperparameter</a:t>
            </a:r>
            <a:endParaRPr lang="en-US" sz="3200" dirty="0"/>
          </a:p>
        </p:txBody>
      </p:sp>
      <p:sp>
        <p:nvSpPr>
          <p:cNvPr id="4" name="Title 3">
            <a:extLst>
              <a:ext uri="{FF2B5EF4-FFF2-40B4-BE49-F238E27FC236}">
                <a16:creationId xmlns:a16="http://schemas.microsoft.com/office/drawing/2014/main" id="{67B60E37-4056-0117-0E20-58D905A5F024}"/>
              </a:ext>
            </a:extLst>
          </p:cNvPr>
          <p:cNvSpPr>
            <a:spLocks noGrp="1"/>
          </p:cNvSpPr>
          <p:nvPr>
            <p:ph type="title"/>
          </p:nvPr>
        </p:nvSpPr>
        <p:spPr/>
        <p:txBody>
          <a:bodyPr/>
          <a:lstStyle/>
          <a:p>
            <a:r>
              <a:rPr lang="en-US" dirty="0"/>
              <a:t>Some notes on fine-tuning:</a:t>
            </a:r>
          </a:p>
        </p:txBody>
      </p:sp>
    </p:spTree>
    <p:extLst>
      <p:ext uri="{BB962C8B-B14F-4D97-AF65-F5344CB8AC3E}">
        <p14:creationId xmlns:p14="http://schemas.microsoft.com/office/powerpoint/2010/main" val="4177146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6D181-78CC-524A-B22C-1D2969DC06C9}"/>
              </a:ext>
            </a:extLst>
          </p:cNvPr>
          <p:cNvSpPr>
            <a:spLocks noGrp="1"/>
          </p:cNvSpPr>
          <p:nvPr>
            <p:ph type="title"/>
          </p:nvPr>
        </p:nvSpPr>
        <p:spPr/>
        <p:txBody>
          <a:bodyPr/>
          <a:lstStyle/>
          <a:p>
            <a:r>
              <a:rPr lang="en-US" dirty="0"/>
              <a:t>Image Data Preprocessing</a:t>
            </a:r>
          </a:p>
        </p:txBody>
      </p:sp>
      <p:sp>
        <p:nvSpPr>
          <p:cNvPr id="3" name="Text Placeholder 2">
            <a:extLst>
              <a:ext uri="{FF2B5EF4-FFF2-40B4-BE49-F238E27FC236}">
                <a16:creationId xmlns:a16="http://schemas.microsoft.com/office/drawing/2014/main" id="{278B594D-38BB-F74E-A7B6-CB39D96ED26F}"/>
              </a:ext>
            </a:extLst>
          </p:cNvPr>
          <p:cNvSpPr>
            <a:spLocks noGrp="1"/>
          </p:cNvSpPr>
          <p:nvPr>
            <p:ph type="body" idx="1"/>
          </p:nvPr>
        </p:nvSpPr>
        <p:spPr/>
        <p:txBody>
          <a:bodyPr/>
          <a:lstStyle/>
          <a:p>
            <a:r>
              <a:rPr lang="en-US" dirty="0"/>
              <a:t>…also called data augmentation</a:t>
            </a:r>
          </a:p>
        </p:txBody>
      </p:sp>
    </p:spTree>
    <p:extLst>
      <p:ext uri="{BB962C8B-B14F-4D97-AF65-F5344CB8AC3E}">
        <p14:creationId xmlns:p14="http://schemas.microsoft.com/office/powerpoint/2010/main" val="393643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C0F3-1C30-3549-94A5-D5A0EB0AACC6}"/>
              </a:ext>
            </a:extLst>
          </p:cNvPr>
          <p:cNvSpPr>
            <a:spLocks noGrp="1"/>
          </p:cNvSpPr>
          <p:nvPr>
            <p:ph type="title"/>
          </p:nvPr>
        </p:nvSpPr>
        <p:spPr>
          <a:xfrm>
            <a:off x="0" y="365125"/>
            <a:ext cx="12192000" cy="1325563"/>
          </a:xfrm>
        </p:spPr>
        <p:txBody>
          <a:bodyPr/>
          <a:lstStyle/>
          <a:p>
            <a:pPr algn="ctr"/>
            <a:r>
              <a:rPr lang="en-US" dirty="0"/>
              <a:t>CNN: I know this one, it’s a goose!</a:t>
            </a:r>
          </a:p>
        </p:txBody>
      </p:sp>
      <p:pic>
        <p:nvPicPr>
          <p:cNvPr id="2050" name="Picture 2" descr="Funny Animal Photos: Goose Step">
            <a:extLst>
              <a:ext uri="{FF2B5EF4-FFF2-40B4-BE49-F238E27FC236}">
                <a16:creationId xmlns:a16="http://schemas.microsoft.com/office/drawing/2014/main" id="{FDA962CF-4D10-8946-B711-F660E68D93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6610" y="1690688"/>
            <a:ext cx="5178780" cy="49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589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C0F3-1C30-3549-94A5-D5A0EB0AACC6}"/>
              </a:ext>
            </a:extLst>
          </p:cNvPr>
          <p:cNvSpPr>
            <a:spLocks noGrp="1"/>
          </p:cNvSpPr>
          <p:nvPr>
            <p:ph type="title"/>
          </p:nvPr>
        </p:nvSpPr>
        <p:spPr>
          <a:xfrm>
            <a:off x="0" y="365125"/>
            <a:ext cx="12192000" cy="1325563"/>
          </a:xfrm>
        </p:spPr>
        <p:txBody>
          <a:bodyPr/>
          <a:lstStyle/>
          <a:p>
            <a:pPr algn="ctr"/>
            <a:r>
              <a:rPr lang="en-US" dirty="0"/>
              <a:t>CNN: I have no idea what this is.</a:t>
            </a:r>
          </a:p>
        </p:txBody>
      </p:sp>
      <p:pic>
        <p:nvPicPr>
          <p:cNvPr id="3" name="Picture 2" descr="Funny Animal Photos: Goose Step">
            <a:extLst>
              <a:ext uri="{FF2B5EF4-FFF2-40B4-BE49-F238E27FC236}">
                <a16:creationId xmlns:a16="http://schemas.microsoft.com/office/drawing/2014/main" id="{C6B9C190-F4F9-5C43-A543-6022A87AB2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5400000">
            <a:off x="3506609" y="1608802"/>
            <a:ext cx="5178780" cy="49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a:bodyPr>
          <a:lstStyle/>
          <a:p>
            <a:r>
              <a:rPr lang="en-US" dirty="0"/>
              <a:t>What can computer vision do?</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r>
              <a:rPr lang="en-US" dirty="0"/>
              <a:t>Classification, Detection, Segmentation…</a:t>
            </a:r>
          </a:p>
        </p:txBody>
      </p:sp>
    </p:spTree>
    <p:extLst>
      <p:ext uri="{BB962C8B-B14F-4D97-AF65-F5344CB8AC3E}">
        <p14:creationId xmlns:p14="http://schemas.microsoft.com/office/powerpoint/2010/main" val="1279617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C0F3-1C30-3549-94A5-D5A0EB0AACC6}"/>
              </a:ext>
            </a:extLst>
          </p:cNvPr>
          <p:cNvSpPr>
            <a:spLocks noGrp="1"/>
          </p:cNvSpPr>
          <p:nvPr>
            <p:ph type="title"/>
          </p:nvPr>
        </p:nvSpPr>
        <p:spPr>
          <a:xfrm>
            <a:off x="0" y="365125"/>
            <a:ext cx="12192000" cy="1325563"/>
          </a:xfrm>
        </p:spPr>
        <p:txBody>
          <a:bodyPr/>
          <a:lstStyle/>
          <a:p>
            <a:pPr algn="ctr"/>
            <a:r>
              <a:rPr lang="en-US" dirty="0"/>
              <a:t>CNN: I’ve never seen anything like this in my life.</a:t>
            </a:r>
          </a:p>
        </p:txBody>
      </p:sp>
      <p:pic>
        <p:nvPicPr>
          <p:cNvPr id="3" name="Picture 2" descr="Funny Animal Photos: Goose Step">
            <a:extLst>
              <a:ext uri="{FF2B5EF4-FFF2-40B4-BE49-F238E27FC236}">
                <a16:creationId xmlns:a16="http://schemas.microsoft.com/office/drawing/2014/main" id="{C6B9C190-F4F9-5C43-A543-6022A87AB2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0800000">
            <a:off x="3506609" y="1608802"/>
            <a:ext cx="5178780" cy="49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496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C0F3-1C30-3549-94A5-D5A0EB0AACC6}"/>
              </a:ext>
            </a:extLst>
          </p:cNvPr>
          <p:cNvSpPr>
            <a:spLocks noGrp="1"/>
          </p:cNvSpPr>
          <p:nvPr>
            <p:ph type="title"/>
          </p:nvPr>
        </p:nvSpPr>
        <p:spPr>
          <a:xfrm>
            <a:off x="0" y="365125"/>
            <a:ext cx="12192000" cy="1325563"/>
          </a:xfrm>
        </p:spPr>
        <p:txBody>
          <a:bodyPr/>
          <a:lstStyle/>
          <a:p>
            <a:pPr algn="ctr"/>
            <a:r>
              <a:rPr lang="en-US" dirty="0"/>
              <a:t>CNN: I don’t see anything.</a:t>
            </a:r>
          </a:p>
        </p:txBody>
      </p:sp>
      <p:pic>
        <p:nvPicPr>
          <p:cNvPr id="3" name="Picture 2" descr="Funny Animal Photos: Goose Step">
            <a:extLst>
              <a:ext uri="{FF2B5EF4-FFF2-40B4-BE49-F238E27FC236}">
                <a16:creationId xmlns:a16="http://schemas.microsoft.com/office/drawing/2014/main" id="{C6B9C190-F4F9-5C43-A543-6022A87AB228}"/>
              </a:ext>
            </a:extLst>
          </p:cNvPr>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3506609" y="1608802"/>
            <a:ext cx="5178780" cy="49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769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C0F3-1C30-3549-94A5-D5A0EB0AACC6}"/>
              </a:ext>
            </a:extLst>
          </p:cNvPr>
          <p:cNvSpPr>
            <a:spLocks noGrp="1"/>
          </p:cNvSpPr>
          <p:nvPr>
            <p:ph type="title"/>
          </p:nvPr>
        </p:nvSpPr>
        <p:spPr>
          <a:xfrm>
            <a:off x="0" y="365125"/>
            <a:ext cx="12192000" cy="1325563"/>
          </a:xfrm>
        </p:spPr>
        <p:txBody>
          <a:bodyPr/>
          <a:lstStyle/>
          <a:p>
            <a:pPr algn="ctr"/>
            <a:r>
              <a:rPr lang="en-US" dirty="0"/>
              <a:t>CNN: I think this is a space shuttle.</a:t>
            </a:r>
          </a:p>
        </p:txBody>
      </p:sp>
      <p:pic>
        <p:nvPicPr>
          <p:cNvPr id="2050" name="Picture 2" descr="Funny Animal Photos: Goose Step">
            <a:extLst>
              <a:ext uri="{FF2B5EF4-FFF2-40B4-BE49-F238E27FC236}">
                <a16:creationId xmlns:a16="http://schemas.microsoft.com/office/drawing/2014/main" id="{FDA962CF-4D10-8946-B711-F660E68D935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478740" y="1600998"/>
            <a:ext cx="3234520" cy="489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1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8837-F7A8-364E-AFF3-6D70EEEF5829}"/>
              </a:ext>
            </a:extLst>
          </p:cNvPr>
          <p:cNvSpPr>
            <a:spLocks noGrp="1"/>
          </p:cNvSpPr>
          <p:nvPr>
            <p:ph type="title"/>
          </p:nvPr>
        </p:nvSpPr>
        <p:spPr/>
        <p:txBody>
          <a:bodyPr/>
          <a:lstStyle/>
          <a:p>
            <a:r>
              <a:rPr lang="en-US" dirty="0"/>
              <a:t>Solution: Augment your dataset</a:t>
            </a:r>
          </a:p>
        </p:txBody>
      </p:sp>
      <p:sp>
        <p:nvSpPr>
          <p:cNvPr id="3" name="Content Placeholder 2">
            <a:extLst>
              <a:ext uri="{FF2B5EF4-FFF2-40B4-BE49-F238E27FC236}">
                <a16:creationId xmlns:a16="http://schemas.microsoft.com/office/drawing/2014/main" id="{7DE916BA-A918-5F49-A3A2-605AD099847B}"/>
              </a:ext>
            </a:extLst>
          </p:cNvPr>
          <p:cNvSpPr>
            <a:spLocks noGrp="1"/>
          </p:cNvSpPr>
          <p:nvPr>
            <p:ph idx="1"/>
          </p:nvPr>
        </p:nvSpPr>
        <p:spPr>
          <a:xfrm>
            <a:off x="838200" y="1825625"/>
            <a:ext cx="10912366" cy="4351339"/>
          </a:xfrm>
        </p:spPr>
        <p:txBody>
          <a:bodyPr/>
          <a:lstStyle/>
          <a:p>
            <a:r>
              <a:rPr lang="en-US" dirty="0"/>
              <a:t>Apply random rotations, crops, brightness adjustments, stretching, </a:t>
            </a:r>
            <a:r>
              <a:rPr lang="en-US" dirty="0" err="1"/>
              <a:t>etc</a:t>
            </a:r>
            <a:endParaRPr lang="en-US" dirty="0"/>
          </a:p>
          <a:p>
            <a:r>
              <a:rPr lang="en-US" dirty="0"/>
              <a:t>The details depend on the application.</a:t>
            </a:r>
          </a:p>
        </p:txBody>
      </p:sp>
      <p:pic>
        <p:nvPicPr>
          <p:cNvPr id="4" name="Picture 2" descr="Figure 2">
            <a:extLst>
              <a:ext uri="{FF2B5EF4-FFF2-40B4-BE49-F238E27FC236}">
                <a16:creationId xmlns:a16="http://schemas.microsoft.com/office/drawing/2014/main" id="{E5E7E9EC-497B-A144-9885-F018E841AF3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5642" y="3440254"/>
            <a:ext cx="2715903" cy="271590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78265018-1666-F044-A9D1-68D1DBF587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9381" y="3359609"/>
            <a:ext cx="3595550" cy="281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30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5CB-2EBA-D14D-91A4-A770340285A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EC524BE-6548-AC46-BB45-5E659AE09CD2}"/>
              </a:ext>
            </a:extLst>
          </p:cNvPr>
          <p:cNvSpPr>
            <a:spLocks noGrp="1"/>
          </p:cNvSpPr>
          <p:nvPr>
            <p:ph idx="1"/>
          </p:nvPr>
        </p:nvSpPr>
        <p:spPr/>
        <p:txBody>
          <a:bodyPr>
            <a:normAutofit fontScale="85000" lnSpcReduction="10000"/>
          </a:bodyPr>
          <a:lstStyle/>
          <a:p>
            <a:pPr>
              <a:spcAft>
                <a:spcPts val="1200"/>
              </a:spcAft>
            </a:pPr>
            <a:r>
              <a:rPr lang="en-US" dirty="0"/>
              <a:t>CNNs can classify images or detect objects within images, including medically relevant findings.</a:t>
            </a:r>
          </a:p>
          <a:p>
            <a:pPr>
              <a:spcAft>
                <a:spcPts val="1200"/>
              </a:spcAft>
            </a:pPr>
            <a:r>
              <a:rPr lang="en-US" dirty="0"/>
              <a:t>CNNs work through hierarchical extraction of increasingly complex features.</a:t>
            </a:r>
          </a:p>
          <a:p>
            <a:pPr>
              <a:spcAft>
                <a:spcPts val="600"/>
              </a:spcAft>
            </a:pPr>
            <a:r>
              <a:rPr lang="en-US" dirty="0"/>
              <a:t>We can re-purpose a trained CNN to classify medical images by:</a:t>
            </a:r>
          </a:p>
          <a:p>
            <a:pPr lvl="1">
              <a:spcAft>
                <a:spcPts val="600"/>
              </a:spcAft>
            </a:pPr>
            <a:r>
              <a:rPr lang="en-US" dirty="0"/>
              <a:t>Finding and downloading code and parameters defining the existing model</a:t>
            </a:r>
          </a:p>
          <a:p>
            <a:pPr lvl="1">
              <a:spcAft>
                <a:spcPts val="600"/>
              </a:spcAft>
            </a:pPr>
            <a:r>
              <a:rPr lang="en-US" dirty="0"/>
              <a:t>Replacing the </a:t>
            </a:r>
            <a:r>
              <a:rPr lang="en-US" i="1" dirty="0"/>
              <a:t>final layer </a:t>
            </a:r>
            <a:r>
              <a:rPr lang="en-US" dirty="0"/>
              <a:t>(i.e., </a:t>
            </a:r>
            <a:r>
              <a:rPr lang="en-US" i="1" dirty="0"/>
              <a:t>prediction head</a:t>
            </a:r>
            <a:r>
              <a:rPr lang="en-US" dirty="0"/>
              <a:t>) with a new one suitable for our task</a:t>
            </a:r>
          </a:p>
          <a:p>
            <a:pPr lvl="1">
              <a:spcAft>
                <a:spcPts val="600"/>
              </a:spcAft>
            </a:pPr>
            <a:r>
              <a:rPr lang="en-US" dirty="0"/>
              <a:t>Training the model with our dataset to </a:t>
            </a:r>
            <a:r>
              <a:rPr lang="en-US" i="1" dirty="0"/>
              <a:t>learn</a:t>
            </a:r>
            <a:r>
              <a:rPr lang="en-US" dirty="0"/>
              <a:t> parameters in the prediction head and </a:t>
            </a:r>
            <a:r>
              <a:rPr lang="en-US" i="1" dirty="0"/>
              <a:t>fine-tune</a:t>
            </a:r>
            <a:r>
              <a:rPr lang="en-US" dirty="0"/>
              <a:t> parameters in the CNN encoder</a:t>
            </a:r>
          </a:p>
          <a:p>
            <a:pPr>
              <a:spcAft>
                <a:spcPts val="600"/>
              </a:spcAft>
            </a:pPr>
            <a:r>
              <a:rPr lang="en-US" dirty="0"/>
              <a:t>Applying random rotations, crops, brightness adjustments, </a:t>
            </a:r>
            <a:r>
              <a:rPr lang="en-US" dirty="0" err="1"/>
              <a:t>etc</a:t>
            </a:r>
            <a:r>
              <a:rPr lang="en-US" dirty="0"/>
              <a:t> during training makes the model robust to these variations if/when they are encountered</a:t>
            </a:r>
          </a:p>
        </p:txBody>
      </p:sp>
    </p:spTree>
    <p:extLst>
      <p:ext uri="{BB962C8B-B14F-4D97-AF65-F5344CB8AC3E}">
        <p14:creationId xmlns:p14="http://schemas.microsoft.com/office/powerpoint/2010/main" val="2397465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3F6-8B6C-5F45-BE7A-3326099ECBDA}"/>
              </a:ext>
            </a:extLst>
          </p:cNvPr>
          <p:cNvSpPr>
            <a:spLocks noGrp="1"/>
          </p:cNvSpPr>
          <p:nvPr>
            <p:ph type="title"/>
          </p:nvPr>
        </p:nvSpPr>
        <p:spPr/>
        <p:txBody>
          <a:bodyPr/>
          <a:lstStyle/>
          <a:p>
            <a:r>
              <a:rPr lang="en-US" dirty="0"/>
              <a:t>Binary Classification</a:t>
            </a:r>
          </a:p>
        </p:txBody>
      </p:sp>
      <p:cxnSp>
        <p:nvCxnSpPr>
          <p:cNvPr id="5" name="Straight Arrow Connector 4">
            <a:extLst>
              <a:ext uri="{FF2B5EF4-FFF2-40B4-BE49-F238E27FC236}">
                <a16:creationId xmlns:a16="http://schemas.microsoft.com/office/drawing/2014/main" id="{CA14030E-CA67-DE0C-C39A-C6ED069FA6CA}"/>
              </a:ext>
            </a:extLst>
          </p:cNvPr>
          <p:cNvCxnSpPr/>
          <p:nvPr/>
        </p:nvCxnSpPr>
        <p:spPr>
          <a:xfrm flipV="1">
            <a:off x="5818699" y="4134807"/>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Table 5">
            <a:extLst>
              <a:ext uri="{FF2B5EF4-FFF2-40B4-BE49-F238E27FC236}">
                <a16:creationId xmlns:a16="http://schemas.microsoft.com/office/drawing/2014/main" id="{B30DB9ED-EC9F-EB18-81A2-000EC24E2270}"/>
              </a:ext>
            </a:extLst>
          </p:cNvPr>
          <p:cNvGraphicFramePr>
            <a:graphicFrameLocks noGrp="1"/>
          </p:cNvGraphicFramePr>
          <p:nvPr>
            <p:extLst>
              <p:ext uri="{D42A27DB-BD31-4B8C-83A1-F6EECF244321}">
                <p14:modId xmlns:p14="http://schemas.microsoft.com/office/powerpoint/2010/main" val="2342865701"/>
              </p:ext>
            </p:extLst>
          </p:nvPr>
        </p:nvGraphicFramePr>
        <p:xfrm>
          <a:off x="8587130" y="3540447"/>
          <a:ext cx="2105739" cy="914400"/>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Diabetic retinopathy?</a:t>
                      </a:r>
                      <a:r>
                        <a:rPr lang="en-US" baseline="0" dirty="0">
                          <a:solidFill>
                            <a:schemeClr val="tx1"/>
                          </a:solidFill>
                        </a:rPr>
                        <a:t> </a:t>
                      </a:r>
                    </a:p>
                    <a:p>
                      <a:pPr algn="ctr"/>
                      <a:r>
                        <a:rPr lang="en-US" baseline="0" dirty="0">
                          <a:solidFill>
                            <a:schemeClr val="tx1"/>
                          </a:solidFill>
                        </a:rPr>
                        <a:t>(Yes/No)</a:t>
                      </a:r>
                      <a:endParaRPr 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7" name="Picture 8" descr="Related image">
            <a:extLst>
              <a:ext uri="{FF2B5EF4-FFF2-40B4-BE49-F238E27FC236}">
                <a16:creationId xmlns:a16="http://schemas.microsoft.com/office/drawing/2014/main" id="{91DCB422-019A-2B00-219C-D7ABFAF2CD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50960" y="2462777"/>
            <a:ext cx="4267739" cy="33440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733D6D-FB5D-C651-3081-4317B106A2D8}"/>
              </a:ext>
            </a:extLst>
          </p:cNvPr>
          <p:cNvSpPr txBox="1"/>
          <p:nvPr/>
        </p:nvSpPr>
        <p:spPr>
          <a:xfrm>
            <a:off x="9446388" y="5950445"/>
            <a:ext cx="2492961" cy="338554"/>
          </a:xfrm>
          <a:prstGeom prst="rect">
            <a:avLst/>
          </a:prstGeom>
          <a:noFill/>
        </p:spPr>
        <p:txBody>
          <a:bodyPr wrap="square" rtlCol="0">
            <a:spAutoFit/>
          </a:bodyPr>
          <a:lstStyle/>
          <a:p>
            <a:r>
              <a:rPr lang="en-US" sz="1600" dirty="0" err="1"/>
              <a:t>Gulshan</a:t>
            </a:r>
            <a:r>
              <a:rPr lang="en-US" sz="1600" dirty="0"/>
              <a:t> et al. </a:t>
            </a:r>
            <a:r>
              <a:rPr lang="en-US" sz="1600" i="1" dirty="0"/>
              <a:t>JAMA </a:t>
            </a:r>
            <a:r>
              <a:rPr lang="en-US" sz="1600" dirty="0"/>
              <a:t>(2016)</a:t>
            </a:r>
          </a:p>
        </p:txBody>
      </p:sp>
    </p:spTree>
    <p:extLst>
      <p:ext uri="{BB962C8B-B14F-4D97-AF65-F5344CB8AC3E}">
        <p14:creationId xmlns:p14="http://schemas.microsoft.com/office/powerpoint/2010/main" val="233541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3F6-8B6C-5F45-BE7A-3326099ECBDA}"/>
              </a:ext>
            </a:extLst>
          </p:cNvPr>
          <p:cNvSpPr>
            <a:spLocks noGrp="1"/>
          </p:cNvSpPr>
          <p:nvPr>
            <p:ph type="title"/>
          </p:nvPr>
        </p:nvSpPr>
        <p:spPr/>
        <p:txBody>
          <a:bodyPr/>
          <a:lstStyle/>
          <a:p>
            <a:r>
              <a:rPr lang="en-US" dirty="0"/>
              <a:t>Multi-Class Classification</a:t>
            </a:r>
          </a:p>
        </p:txBody>
      </p:sp>
      <p:cxnSp>
        <p:nvCxnSpPr>
          <p:cNvPr id="9" name="Straight Arrow Connector 8">
            <a:extLst>
              <a:ext uri="{FF2B5EF4-FFF2-40B4-BE49-F238E27FC236}">
                <a16:creationId xmlns:a16="http://schemas.microsoft.com/office/drawing/2014/main" id="{E9126C67-7226-8CAA-3779-615138CD6641}"/>
              </a:ext>
            </a:extLst>
          </p:cNvPr>
          <p:cNvCxnSpPr/>
          <p:nvPr/>
        </p:nvCxnSpPr>
        <p:spPr>
          <a:xfrm flipV="1">
            <a:off x="5278371" y="4093242"/>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0" name="Table 9">
            <a:extLst>
              <a:ext uri="{FF2B5EF4-FFF2-40B4-BE49-F238E27FC236}">
                <a16:creationId xmlns:a16="http://schemas.microsoft.com/office/drawing/2014/main" id="{B1CC2367-A7CA-BBC7-FD3B-6DCD60AF8F0F}"/>
              </a:ext>
            </a:extLst>
          </p:cNvPr>
          <p:cNvGraphicFramePr>
            <a:graphicFrameLocks noGrp="1"/>
          </p:cNvGraphicFramePr>
          <p:nvPr>
            <p:extLst>
              <p:ext uri="{D42A27DB-BD31-4B8C-83A1-F6EECF244321}">
                <p14:modId xmlns:p14="http://schemas.microsoft.com/office/powerpoint/2010/main" val="288516695"/>
              </p:ext>
            </p:extLst>
          </p:nvPr>
        </p:nvGraphicFramePr>
        <p:xfrm>
          <a:off x="8046802" y="3724512"/>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Image Label?</a:t>
                      </a:r>
                    </a:p>
                    <a:p>
                      <a:pPr algn="ctr"/>
                      <a:r>
                        <a:rPr lang="en-US" dirty="0">
                          <a:solidFill>
                            <a:schemeClr val="tx1"/>
                          </a:solidFill>
                        </a:rPr>
                        <a:t>(1000 classes)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1" name="Picture 6" descr="Image result for lily">
            <a:extLst>
              <a:ext uri="{FF2B5EF4-FFF2-40B4-BE49-F238E27FC236}">
                <a16:creationId xmlns:a16="http://schemas.microsoft.com/office/drawing/2014/main" id="{EA8803D9-2FB8-BF71-EC20-E0FB46D12C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564" y="2617838"/>
            <a:ext cx="2950807" cy="2950807"/>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76026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E3F6-8B6C-5F45-BE7A-3326099ECBDA}"/>
              </a:ext>
            </a:extLst>
          </p:cNvPr>
          <p:cNvSpPr>
            <a:spLocks noGrp="1"/>
          </p:cNvSpPr>
          <p:nvPr>
            <p:ph type="title"/>
          </p:nvPr>
        </p:nvSpPr>
        <p:spPr/>
        <p:txBody>
          <a:bodyPr/>
          <a:lstStyle/>
          <a:p>
            <a:r>
              <a:rPr lang="en-US" dirty="0"/>
              <a:t>Multi-Class Classification</a:t>
            </a:r>
          </a:p>
        </p:txBody>
      </p:sp>
      <p:pic>
        <p:nvPicPr>
          <p:cNvPr id="5" name="Picture 2" descr="Figure 2">
            <a:extLst>
              <a:ext uri="{FF2B5EF4-FFF2-40B4-BE49-F238E27FC236}">
                <a16:creationId xmlns:a16="http://schemas.microsoft.com/office/drawing/2014/main" id="{A1D6D7B7-35B2-ECA7-3617-082F2494832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599026" y="1839382"/>
            <a:ext cx="4993947" cy="35842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B0ADA2F-D035-9BF6-815E-B93C61067265}"/>
              </a:ext>
            </a:extLst>
          </p:cNvPr>
          <p:cNvSpPr/>
          <p:nvPr/>
        </p:nvSpPr>
        <p:spPr>
          <a:xfrm>
            <a:off x="3644101" y="5572336"/>
            <a:ext cx="4903795" cy="590931"/>
          </a:xfrm>
          <a:prstGeom prst="rect">
            <a:avLst/>
          </a:prstGeom>
        </p:spPr>
        <p:txBody>
          <a:bodyPr wrap="square">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Tree>
    <p:extLst>
      <p:ext uri="{BB962C8B-B14F-4D97-AF65-F5344CB8AC3E}">
        <p14:creationId xmlns:p14="http://schemas.microsoft.com/office/powerpoint/2010/main" val="112782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8AFCBE-05CD-E049-904A-5BB47FBBE6AB}"/>
              </a:ext>
            </a:extLst>
          </p:cNvPr>
          <p:cNvPicPr>
            <a:picLocks noChangeAspect="1"/>
          </p:cNvPicPr>
          <p:nvPr/>
        </p:nvPicPr>
        <p:blipFill>
          <a:blip r:embed="rId3"/>
          <a:stretch>
            <a:fillRect/>
          </a:stretch>
        </p:blipFill>
        <p:spPr>
          <a:xfrm>
            <a:off x="1885949" y="2674938"/>
            <a:ext cx="8420100" cy="3136900"/>
          </a:xfrm>
          <a:prstGeom prst="rect">
            <a:avLst/>
          </a:prstGeom>
        </p:spPr>
      </p:pic>
      <p:sp>
        <p:nvSpPr>
          <p:cNvPr id="5" name="Title 1">
            <a:extLst>
              <a:ext uri="{FF2B5EF4-FFF2-40B4-BE49-F238E27FC236}">
                <a16:creationId xmlns:a16="http://schemas.microsoft.com/office/drawing/2014/main" id="{087D1161-3D8F-80B3-289D-362815F86CE2}"/>
              </a:ext>
            </a:extLst>
          </p:cNvPr>
          <p:cNvSpPr txBox="1">
            <a:spLocks/>
          </p:cNvSpPr>
          <p:nvPr/>
        </p:nvSpPr>
        <p:spPr>
          <a:xfrm>
            <a:off x="838200" y="365125"/>
            <a:ext cx="10515600" cy="1325563"/>
          </a:xfrm>
          <a:prstGeom prst="rect">
            <a:avLst/>
          </a:prstGeom>
        </p:spPr>
        <p:txBody>
          <a:bodyPr anchor="ct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Object Detection</a:t>
            </a:r>
          </a:p>
        </p:txBody>
      </p:sp>
    </p:spTree>
    <p:extLst>
      <p:ext uri="{BB962C8B-B14F-4D97-AF65-F5344CB8AC3E}">
        <p14:creationId xmlns:p14="http://schemas.microsoft.com/office/powerpoint/2010/main" val="227621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40220"/>
          <a:stretch/>
        </p:blipFill>
        <p:spPr>
          <a:xfrm>
            <a:off x="7280977" y="1653669"/>
            <a:ext cx="3952374" cy="4180743"/>
          </a:xfrm>
          <a:prstGeom prst="rect">
            <a:avLst/>
          </a:prstGeom>
        </p:spPr>
      </p:pic>
      <p:sp>
        <p:nvSpPr>
          <p:cNvPr id="8" name="Rectangle 7"/>
          <p:cNvSpPr/>
          <p:nvPr/>
        </p:nvSpPr>
        <p:spPr>
          <a:xfrm>
            <a:off x="7005282" y="6373497"/>
            <a:ext cx="4503763" cy="338554"/>
          </a:xfrm>
          <a:prstGeom prst="rect">
            <a:avLst/>
          </a:prstGeom>
        </p:spPr>
        <p:txBody>
          <a:bodyPr wrap="square">
            <a:spAutoFit/>
          </a:bodyPr>
          <a:lstStyle/>
          <a:p>
            <a:pPr algn="ctr"/>
            <a:r>
              <a:rPr lang="en-US" sz="1600" dirty="0">
                <a:solidFill>
                  <a:srgbClr val="222222"/>
                </a:solidFill>
                <a:latin typeface="Arial" panose="020B0604020202020204" pitchFamily="34" charset="0"/>
              </a:rPr>
              <a:t>van </a:t>
            </a:r>
            <a:r>
              <a:rPr lang="en-US" sz="1600" dirty="0" err="1">
                <a:solidFill>
                  <a:srgbClr val="222222"/>
                </a:solidFill>
                <a:latin typeface="Arial" panose="020B0604020202020204" pitchFamily="34" charset="0"/>
              </a:rPr>
              <a:t>Ginneken</a:t>
            </a:r>
            <a:r>
              <a:rPr lang="en-US" sz="1600" dirty="0">
                <a:solidFill>
                  <a:srgbClr val="222222"/>
                </a:solidFill>
                <a:latin typeface="Arial" panose="020B0604020202020204" pitchFamily="34" charset="0"/>
              </a:rPr>
              <a:t> et al., </a:t>
            </a:r>
            <a:r>
              <a:rPr lang="en-US" sz="1600" i="1" dirty="0">
                <a:solidFill>
                  <a:srgbClr val="222222"/>
                </a:solidFill>
                <a:latin typeface="Arial" panose="020B0604020202020204" pitchFamily="34" charset="0"/>
              </a:rPr>
              <a:t>Biomedical Imaging, </a:t>
            </a:r>
            <a:r>
              <a:rPr lang="en-US" sz="1600" dirty="0">
                <a:solidFill>
                  <a:srgbClr val="222222"/>
                </a:solidFill>
                <a:latin typeface="Arial" panose="020B0604020202020204" pitchFamily="34" charset="0"/>
              </a:rPr>
              <a:t>2015</a:t>
            </a:r>
            <a:endParaRPr lang="en-US" sz="1600" dirty="0"/>
          </a:p>
        </p:txBody>
      </p:sp>
      <p:pic>
        <p:nvPicPr>
          <p:cNvPr id="7" name="Picture 1" descr="page10image50719920">
            <a:extLst>
              <a:ext uri="{FF2B5EF4-FFF2-40B4-BE49-F238E27FC236}">
                <a16:creationId xmlns:a16="http://schemas.microsoft.com/office/drawing/2014/main" id="{63B0D3B0-8490-984B-9A4B-01165BA472A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7522" y="1653669"/>
            <a:ext cx="5738478" cy="3349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62DD2B5-05E0-4649-BE04-3B425A29529C}"/>
              </a:ext>
            </a:extLst>
          </p:cNvPr>
          <p:cNvSpPr/>
          <p:nvPr/>
        </p:nvSpPr>
        <p:spPr>
          <a:xfrm>
            <a:off x="1817842" y="5935001"/>
            <a:ext cx="281783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apple-system"/>
                <a:ea typeface="+mn-ea"/>
                <a:cs typeface="+mn-cs"/>
              </a:rPr>
              <a:t>Kawazoe et al., </a:t>
            </a:r>
            <a:r>
              <a:rPr kumimoji="0" lang="en-US" sz="1600" b="0" i="1" u="none" strike="noStrike" kern="1200" cap="none" spc="0" normalizeH="0" baseline="0" noProof="0" dirty="0">
                <a:ln>
                  <a:noFill/>
                </a:ln>
                <a:effectLst/>
                <a:uLnTx/>
                <a:uFillTx/>
                <a:latin typeface="-apple-system"/>
                <a:ea typeface="+mn-ea"/>
                <a:cs typeface="+mn-cs"/>
              </a:rPr>
              <a:t>J. Imaging, 2018</a:t>
            </a:r>
            <a:endParaRPr kumimoji="0" lang="en-US" sz="1600" b="0" i="0" u="none" strike="noStrike" kern="1200" cap="none" spc="0" normalizeH="0" baseline="0" noProof="0" dirty="0">
              <a:ln>
                <a:noFill/>
              </a:ln>
              <a:effectLst/>
              <a:uLnTx/>
              <a:uFillTx/>
              <a:latin typeface="Calibri"/>
              <a:ea typeface="+mn-ea"/>
              <a:cs typeface="+mn-cs"/>
            </a:endParaRPr>
          </a:p>
        </p:txBody>
      </p:sp>
      <p:sp>
        <p:nvSpPr>
          <p:cNvPr id="4" name="Rectangle 3">
            <a:extLst>
              <a:ext uri="{FF2B5EF4-FFF2-40B4-BE49-F238E27FC236}">
                <a16:creationId xmlns:a16="http://schemas.microsoft.com/office/drawing/2014/main" id="{138A7144-7DDA-5447-9D19-A4F9E5CA04EA}"/>
              </a:ext>
            </a:extLst>
          </p:cNvPr>
          <p:cNvSpPr/>
          <p:nvPr/>
        </p:nvSpPr>
        <p:spPr>
          <a:xfrm>
            <a:off x="1266801" y="5565669"/>
            <a:ext cx="3919919" cy="369332"/>
          </a:xfrm>
          <a:prstGeom prst="rect">
            <a:avLst/>
          </a:prstGeom>
        </p:spPr>
        <p:txBody>
          <a:bodyPr wrap="none">
            <a:spAutoFit/>
          </a:bodyPr>
          <a:lstStyle/>
          <a:p>
            <a:r>
              <a:rPr lang="en-US" dirty="0"/>
              <a:t>Glomerular Detection with Faster-RCNN</a:t>
            </a:r>
          </a:p>
        </p:txBody>
      </p:sp>
      <p:sp>
        <p:nvSpPr>
          <p:cNvPr id="10" name="Rectangle 9">
            <a:extLst>
              <a:ext uri="{FF2B5EF4-FFF2-40B4-BE49-F238E27FC236}">
                <a16:creationId xmlns:a16="http://schemas.microsoft.com/office/drawing/2014/main" id="{DEBEE274-40C5-6B4F-AB58-5843650360E4}"/>
              </a:ext>
            </a:extLst>
          </p:cNvPr>
          <p:cNvSpPr/>
          <p:nvPr/>
        </p:nvSpPr>
        <p:spPr>
          <a:xfrm>
            <a:off x="7556322" y="6004165"/>
            <a:ext cx="3405291" cy="369332"/>
          </a:xfrm>
          <a:prstGeom prst="rect">
            <a:avLst/>
          </a:prstGeom>
        </p:spPr>
        <p:txBody>
          <a:bodyPr wrap="none">
            <a:spAutoFit/>
          </a:bodyPr>
          <a:lstStyle/>
          <a:p>
            <a:r>
              <a:rPr lang="en-US" dirty="0"/>
              <a:t>Pulmonary Nodule detection in CT</a:t>
            </a:r>
          </a:p>
        </p:txBody>
      </p:sp>
      <p:sp>
        <p:nvSpPr>
          <p:cNvPr id="13" name="Title 12">
            <a:extLst>
              <a:ext uri="{FF2B5EF4-FFF2-40B4-BE49-F238E27FC236}">
                <a16:creationId xmlns:a16="http://schemas.microsoft.com/office/drawing/2014/main" id="{A3D07C38-F2B2-3E20-B0C5-CA6A62B4DAD6}"/>
              </a:ext>
            </a:extLst>
          </p:cNvPr>
          <p:cNvSpPr>
            <a:spLocks noGrp="1"/>
          </p:cNvSpPr>
          <p:nvPr>
            <p:ph type="title"/>
          </p:nvPr>
        </p:nvSpPr>
        <p:spPr/>
        <p:txBody>
          <a:bodyPr/>
          <a:lstStyle/>
          <a:p>
            <a:r>
              <a:rPr lang="en-US" dirty="0"/>
              <a:t>Object Detection in Medicine</a:t>
            </a:r>
          </a:p>
        </p:txBody>
      </p:sp>
    </p:spTree>
    <p:extLst>
      <p:ext uri="{BB962C8B-B14F-4D97-AF65-F5344CB8AC3E}">
        <p14:creationId xmlns:p14="http://schemas.microsoft.com/office/powerpoint/2010/main" val="2104033692"/>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17578</TotalTime>
  <Words>2871</Words>
  <Application>Microsoft Macintosh PowerPoint</Application>
  <PresentationFormat>Widescreen</PresentationFormat>
  <Paragraphs>407</Paragraphs>
  <Slides>44</Slides>
  <Notes>33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-apple-system</vt:lpstr>
      <vt:lpstr>Arial</vt:lpstr>
      <vt:lpstr>Calibri</vt:lpstr>
      <vt:lpstr>Calibri Light</vt:lpstr>
      <vt:lpstr>Cambria Math</vt:lpstr>
      <vt:lpstr>ElsevierGulliver</vt:lpstr>
      <vt:lpstr>Roboto</vt:lpstr>
      <vt:lpstr>Times New Roman</vt:lpstr>
      <vt:lpstr>Wingdings</vt:lpstr>
      <vt:lpstr>2_Office Theme</vt:lpstr>
      <vt:lpstr>Medical Image Analysis with computer vision</vt:lpstr>
      <vt:lpstr>Overview</vt:lpstr>
      <vt:lpstr>Overview</vt:lpstr>
      <vt:lpstr>What can computer vision do?</vt:lpstr>
      <vt:lpstr>Binary Classification</vt:lpstr>
      <vt:lpstr>Multi-Class Classification</vt:lpstr>
      <vt:lpstr>Multi-Class Classification</vt:lpstr>
      <vt:lpstr>PowerPoint Presentation</vt:lpstr>
      <vt:lpstr>Object Detection in Medicine</vt:lpstr>
      <vt:lpstr>Localization via vision transformer (ViT)</vt:lpstr>
      <vt:lpstr>Semantic Segmentation</vt:lpstr>
      <vt:lpstr>Segment Anything (even unfamiliar objects)</vt:lpstr>
      <vt:lpstr>Segment Anything in Medical Images</vt:lpstr>
      <vt:lpstr>Generation of Synthetic Medical Images</vt:lpstr>
      <vt:lpstr>Generation of Synthetic Medical Images</vt:lpstr>
      <vt:lpstr>Often predictive and generative models are complementary.</vt:lpstr>
      <vt:lpstr>What do these have in common? fine-tuning</vt:lpstr>
      <vt:lpstr>How do CNNs work?</vt:lpstr>
      <vt:lpstr>Recall: the MLP</vt:lpstr>
      <vt:lpstr>PowerPoint Presentation</vt:lpstr>
      <vt:lpstr>PowerPoint Presentation</vt:lpstr>
      <vt:lpstr>PowerPoint Presentation</vt:lpstr>
      <vt:lpstr>PowerPoint Presentation</vt:lpstr>
      <vt:lpstr>PowerPoint Presentation</vt:lpstr>
      <vt:lpstr>PowerPoint Presentation</vt:lpstr>
      <vt:lpstr>Why start with a pre-trained model?</vt:lpstr>
      <vt:lpstr>How do we build our CNN?</vt:lpstr>
      <vt:lpstr>Step 1. Download a trained image classification model.</vt:lpstr>
      <vt:lpstr>We can divide this model into two pieces:</vt:lpstr>
      <vt:lpstr>(Enhance!) Inspecting the prediction head:</vt:lpstr>
      <vt:lpstr>(Enhance!) Inspecting the prediction head:</vt:lpstr>
      <vt:lpstr>Step 2: Replace the prediction head.</vt:lpstr>
      <vt:lpstr>Step 2: Replace the prediction head.</vt:lpstr>
      <vt:lpstr>Step 2: Replace the prediction head.</vt:lpstr>
      <vt:lpstr>Step 3: Train it on your data.</vt:lpstr>
      <vt:lpstr>Some notes on fine-tuning:</vt:lpstr>
      <vt:lpstr>Image Data Preprocessing</vt:lpstr>
      <vt:lpstr>CNN: I know this one, it’s a goose!</vt:lpstr>
      <vt:lpstr>CNN: I have no idea what this is.</vt:lpstr>
      <vt:lpstr>CNN: I’ve never seen anything like this in my life.</vt:lpstr>
      <vt:lpstr>CNN: I don’t see anything.</vt:lpstr>
      <vt:lpstr>CNN: I think this is a space shuttle.</vt:lpstr>
      <vt:lpstr>Solution: Augment your dataset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261</cp:revision>
  <cp:lastPrinted>2019-06-17T21:43:53Z</cp:lastPrinted>
  <dcterms:created xsi:type="dcterms:W3CDTF">2016-07-12T20:05:41Z</dcterms:created>
  <dcterms:modified xsi:type="dcterms:W3CDTF">2024-06-14T21:10:28Z</dcterms:modified>
</cp:coreProperties>
</file>